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74"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5"/>
          </a:solidFill>
        </a:fill>
      </a:tcStyle>
    </a:wholeTbl>
    <a:band2H>
      <a:tcTxStyle/>
      <a:tcStyle>
        <a:tcBdr/>
        <a:fill>
          <a:solidFill>
            <a:srgbClr val="E7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CBCF"/>
          </a:solidFill>
        </a:fill>
      </a:tcStyle>
    </a:wholeTbl>
    <a:band2H>
      <a:tcTxStyle/>
      <a:tcStyle>
        <a:tcBdr/>
        <a:fill>
          <a:solidFill>
            <a:srgbClr val="EF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ED"/>
          </a:solidFill>
        </a:fill>
      </a:tcStyle>
    </a:wholeTbl>
    <a:band2H>
      <a:tcTxStyle/>
      <a:tcStyle>
        <a:tcBdr/>
        <a:fill>
          <a:solidFill>
            <a:srgbClr val="EBEE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E"/>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A3990"/>
        </a:fontRef>
        <a:srgbClr val="2A3990"/>
      </a:tcTxStyle>
      <a:tcStyle>
        <a:tcBdr>
          <a:left>
            <a:ln w="12700" cap="flat">
              <a:noFill/>
              <a:miter lim="400000"/>
            </a:ln>
          </a:left>
          <a:right>
            <a:ln w="12700" cap="flat">
              <a:noFill/>
              <a:miter lim="400000"/>
            </a:ln>
          </a:right>
          <a:top>
            <a:ln w="508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B"/>
          </a:solidFill>
        </a:fill>
      </a:tcStyle>
    </a:wholeTbl>
    <a:band2H>
      <a:tcTxStyle/>
      <a:tcStyle>
        <a:tcBdr/>
        <a:fill>
          <a:solidFill>
            <a:srgbClr val="E7E7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firstRow>
  </a:tblStyle>
  <a:tblStyle styleId="{2708684C-4D16-4618-839F-0558EEFCDFE6}" styleName="">
    <a:tblBg/>
    <a:wholeTbl>
      <a:tcTxStyle b="off" i="off">
        <a:fontRef idx="maj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2A3990">
              <a:alpha val="20000"/>
            </a:srgbClr>
          </a:solidFill>
        </a:fill>
      </a:tcStyle>
    </a:wholeTbl>
    <a:band2H>
      <a:tcTxStyle/>
      <a:tcStyle>
        <a:tcBdr/>
        <a:fill>
          <a:solidFill>
            <a:srgbClr val="FFFFFF"/>
          </a:solidFill>
        </a:fill>
      </a:tcStyle>
    </a:band2H>
    <a:firstCol>
      <a:tcTxStyle b="on" i="off">
        <a:fontRef idx="maj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2A3990">
              <a:alpha val="20000"/>
            </a:srgbClr>
          </a:solidFill>
        </a:fill>
      </a:tcStyle>
    </a:firstCol>
    <a:lastRow>
      <a:tcTxStyle b="on" i="off">
        <a:fontRef idx="maj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508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noFill/>
        </a:fill>
      </a:tcStyle>
    </a:lastRow>
    <a:firstRow>
      <a:tcTxStyle b="on" i="off">
        <a:fontRef idx="maj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254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p:restoredTop sz="94666"/>
  </p:normalViewPr>
  <p:slideViewPr>
    <p:cSldViewPr snapToGrid="0" snapToObjects="1">
      <p:cViewPr varScale="1">
        <p:scale>
          <a:sx n="136" d="100"/>
          <a:sy n="136"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003262"/>
        </a:soli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598100" y="873522"/>
            <a:ext cx="8222100" cy="838801"/>
          </a:xfrm>
          <a:prstGeom prst="rect">
            <a:avLst/>
          </a:prstGeom>
        </p:spPr>
        <p:txBody>
          <a:bodyPr anchor="b"/>
          <a:lstStyle>
            <a:lvl1pPr>
              <a:defRPr sz="4200">
                <a:solidFill>
                  <a:srgbClr val="FFFFFF"/>
                </a:solidFill>
              </a:defRPr>
            </a:lvl1pPr>
          </a:lstStyle>
          <a:p>
            <a:r>
              <a:t>Title Text</a:t>
            </a:r>
          </a:p>
        </p:txBody>
      </p:sp>
      <p:sp>
        <p:nvSpPr>
          <p:cNvPr id="15" name="Body Level One…"/>
          <p:cNvSpPr txBox="1">
            <a:spLocks noGrp="1"/>
          </p:cNvSpPr>
          <p:nvPr>
            <p:ph type="body" sz="half" idx="1"/>
          </p:nvPr>
        </p:nvSpPr>
        <p:spPr>
          <a:xfrm>
            <a:off x="598088" y="1814212"/>
            <a:ext cx="8222100" cy="1869390"/>
          </a:xfrm>
          <a:prstGeom prst="rect">
            <a:avLst/>
          </a:prstGeom>
        </p:spPr>
        <p:txBody>
          <a:bodyPr/>
          <a:lstStyle>
            <a:lvl1pPr indent="-228600">
              <a:lnSpc>
                <a:spcPct val="100000"/>
              </a:lnSpc>
              <a:buClrTx/>
              <a:buSzTx/>
              <a:buFontTx/>
              <a:buNone/>
              <a:defRPr sz="2100">
                <a:solidFill>
                  <a:srgbClr val="FFFFFF"/>
                </a:solidFill>
              </a:defRPr>
            </a:lvl1pPr>
            <a:lvl2pPr marL="342900" indent="254000">
              <a:lnSpc>
                <a:spcPct val="100000"/>
              </a:lnSpc>
              <a:buClrTx/>
              <a:buSzTx/>
              <a:buFontTx/>
              <a:buNone/>
              <a:defRPr sz="2100">
                <a:solidFill>
                  <a:srgbClr val="FFFFFF"/>
                </a:solidFill>
              </a:defRPr>
            </a:lvl2pPr>
            <a:lvl3pPr marL="342900" indent="711200">
              <a:lnSpc>
                <a:spcPct val="100000"/>
              </a:lnSpc>
              <a:buClrTx/>
              <a:buSzTx/>
              <a:buFontTx/>
              <a:buNone/>
              <a:defRPr sz="2100">
                <a:solidFill>
                  <a:srgbClr val="FFFFFF"/>
                </a:solidFill>
              </a:defRPr>
            </a:lvl3pPr>
            <a:lvl4pPr marL="342900" indent="1168400">
              <a:lnSpc>
                <a:spcPct val="100000"/>
              </a:lnSpc>
              <a:buClrTx/>
              <a:buSzTx/>
              <a:buFontTx/>
              <a:buNone/>
              <a:defRPr sz="2100">
                <a:solidFill>
                  <a:srgbClr val="FFFFFF"/>
                </a:solidFill>
              </a:defRPr>
            </a:lvl4pPr>
            <a:lvl5pPr marL="342900" indent="1625600">
              <a:lnSpc>
                <a:spcPct val="100000"/>
              </a:lnSpc>
              <a:buClrTx/>
              <a:buSzTx/>
              <a:buFontTx/>
              <a:buNone/>
              <a:defRPr sz="2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8672318" y="4680365"/>
            <a:ext cx="336813" cy="335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_NUMBER">
    <p:bg>
      <p:bgPr>
        <a:solidFill>
          <a:srgbClr val="2A3990"/>
        </a:solidFill>
        <a:effectLst/>
      </p:bgPr>
    </p:bg>
    <p:spTree>
      <p:nvGrpSpPr>
        <p:cNvPr id="1" name=""/>
        <p:cNvGrpSpPr/>
        <p:nvPr/>
      </p:nvGrpSpPr>
      <p:grpSpPr>
        <a:xfrm>
          <a:off x="0" y="0"/>
          <a:ext cx="0" cy="0"/>
          <a:chOff x="0" y="0"/>
          <a:chExt cx="0" cy="0"/>
        </a:xfrm>
      </p:grpSpPr>
      <p:grpSp>
        <p:nvGrpSpPr>
          <p:cNvPr id="106" name="Google Shape;70;p11"/>
          <p:cNvGrpSpPr/>
          <p:nvPr/>
        </p:nvGrpSpPr>
        <p:grpSpPr>
          <a:xfrm>
            <a:off x="6098378" y="4"/>
            <a:ext cx="3045626" cy="2030572"/>
            <a:chOff x="0" y="0"/>
            <a:chExt cx="3045625" cy="2030570"/>
          </a:xfrm>
        </p:grpSpPr>
        <p:sp>
          <p:nvSpPr>
            <p:cNvPr id="101" name="Google Shape;71;p11"/>
            <p:cNvSpPr/>
            <p:nvPr/>
          </p:nvSpPr>
          <p:spPr>
            <a:xfrm>
              <a:off x="2030424" y="10"/>
              <a:ext cx="1015201" cy="1015202"/>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102" name="Google Shape;72;p11"/>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103" name="Google Shape;73;p11"/>
            <p:cNvSpPr/>
            <p:nvPr/>
          </p:nvSpPr>
          <p:spPr>
            <a:xfrm rot="10800000" flipH="1">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104" name="Google Shape;74;p11"/>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105" name="Google Shape;75;p11"/>
            <p:cNvSpPr/>
            <p:nvPr/>
          </p:nvSpPr>
          <p:spPr>
            <a:xfrm rot="10800000">
              <a:off x="2030410" y="1015369"/>
              <a:ext cx="1015201" cy="10152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endParaRPr/>
            </a:p>
          </p:txBody>
        </p:sp>
      </p:grpSp>
      <p:sp>
        <p:nvSpPr>
          <p:cNvPr id="107" name="Title Text"/>
          <p:cNvSpPr txBox="1">
            <a:spLocks noGrp="1"/>
          </p:cNvSpPr>
          <p:nvPr>
            <p:ph type="title"/>
          </p:nvPr>
        </p:nvSpPr>
        <p:spPr>
          <a:xfrm>
            <a:off x="311699" y="1256049"/>
            <a:ext cx="8520602" cy="2030702"/>
          </a:xfrm>
          <a:prstGeom prst="rect">
            <a:avLst/>
          </a:prstGeom>
        </p:spPr>
        <p:txBody>
          <a:bodyPr anchor="b"/>
          <a:lstStyle>
            <a:lvl1pPr algn="ctr">
              <a:defRPr sz="12000">
                <a:solidFill>
                  <a:srgbClr val="FFFFFF"/>
                </a:solidFill>
                <a:latin typeface="Roboto"/>
                <a:ea typeface="Roboto"/>
                <a:cs typeface="Roboto"/>
                <a:sym typeface="Roboto"/>
              </a:defRPr>
            </a:lvl1pPr>
          </a:lstStyle>
          <a:p>
            <a:r>
              <a:t>Title Text</a:t>
            </a:r>
          </a:p>
        </p:txBody>
      </p:sp>
      <p:sp>
        <p:nvSpPr>
          <p:cNvPr id="108" name="Body Level One…"/>
          <p:cNvSpPr txBox="1">
            <a:spLocks noGrp="1"/>
          </p:cNvSpPr>
          <p:nvPr>
            <p:ph type="body" sz="half" idx="1"/>
          </p:nvPr>
        </p:nvSpPr>
        <p:spPr>
          <a:xfrm>
            <a:off x="311699" y="3369224"/>
            <a:ext cx="8520602" cy="1281901"/>
          </a:xfrm>
          <a:prstGeom prst="rect">
            <a:avLst/>
          </a:prstGeom>
        </p:spPr>
        <p:txBody>
          <a:bodyPr/>
          <a:lstStyle>
            <a:lvl1pPr marL="457200" algn="ctr">
              <a:lnSpc>
                <a:spcPct val="115000"/>
              </a:lnSpc>
              <a:buClr>
                <a:srgbClr val="FFFFFF"/>
              </a:buClr>
              <a:defRPr>
                <a:solidFill>
                  <a:srgbClr val="FFFFFF"/>
                </a:solidFill>
                <a:latin typeface="Roboto"/>
                <a:ea typeface="Roboto"/>
                <a:cs typeface="Roboto"/>
                <a:sym typeface="Roboto"/>
              </a:defRPr>
            </a:lvl1pPr>
            <a:lvl2pPr marL="1005114" indent="-408214" algn="ctr">
              <a:lnSpc>
                <a:spcPct val="115000"/>
              </a:lnSpc>
              <a:buClr>
                <a:srgbClr val="FFFFFF"/>
              </a:buClr>
              <a:defRPr>
                <a:solidFill>
                  <a:srgbClr val="FFFFFF"/>
                </a:solidFill>
                <a:latin typeface="Roboto"/>
                <a:ea typeface="Roboto"/>
                <a:cs typeface="Roboto"/>
                <a:sym typeface="Roboto"/>
              </a:defRPr>
            </a:lvl2pPr>
            <a:lvl3pPr marL="1462314" algn="ctr">
              <a:lnSpc>
                <a:spcPct val="115000"/>
              </a:lnSpc>
              <a:buClr>
                <a:srgbClr val="FFFFFF"/>
              </a:buClr>
              <a:defRPr>
                <a:solidFill>
                  <a:srgbClr val="FFFFFF"/>
                </a:solidFill>
                <a:latin typeface="Roboto"/>
                <a:ea typeface="Roboto"/>
                <a:cs typeface="Roboto"/>
                <a:sym typeface="Roboto"/>
              </a:defRPr>
            </a:lvl3pPr>
            <a:lvl4pPr marL="1919514" algn="ctr">
              <a:lnSpc>
                <a:spcPct val="115000"/>
              </a:lnSpc>
              <a:buClr>
                <a:srgbClr val="FFFFFF"/>
              </a:buClr>
              <a:defRPr>
                <a:solidFill>
                  <a:srgbClr val="FFFFFF"/>
                </a:solidFill>
                <a:latin typeface="Roboto"/>
                <a:ea typeface="Roboto"/>
                <a:cs typeface="Roboto"/>
                <a:sym typeface="Roboto"/>
              </a:defRPr>
            </a:lvl4pPr>
            <a:lvl5pPr marL="2376714" algn="ctr">
              <a:lnSpc>
                <a:spcPct val="115000"/>
              </a:lnSpc>
              <a:buClr>
                <a:srgbClr val="FFFFFF"/>
              </a:buClr>
              <a:defRPr>
                <a:solidFill>
                  <a:srgbClr val="FFFFFF"/>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xfrm>
            <a:off x="8672318" y="4680365"/>
            <a:ext cx="336813" cy="335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8672318" y="4680365"/>
            <a:ext cx="336813" cy="335251"/>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OBJECT">
    <p:bg>
      <p:bgPr>
        <a:solidFill>
          <a:srgbClr val="FFFFFF"/>
        </a:solidFill>
        <a:effectLst/>
      </p:bgPr>
    </p:bg>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457200" y="205978"/>
            <a:ext cx="8229600" cy="857400"/>
          </a:xfrm>
          <a:prstGeom prst="rect">
            <a:avLst/>
          </a:prstGeom>
        </p:spPr>
        <p:txBody>
          <a:bodyPr anchor="ctr"/>
          <a:lstStyle>
            <a:lvl1pPr algn="ctr">
              <a:defRPr sz="4400"/>
            </a:lvl1pPr>
          </a:lstStyle>
          <a:p>
            <a:r>
              <a:t>Title Text</a:t>
            </a:r>
          </a:p>
        </p:txBody>
      </p:sp>
      <p:sp>
        <p:nvSpPr>
          <p:cNvPr id="124" name="Body Level One…"/>
          <p:cNvSpPr txBox="1">
            <a:spLocks noGrp="1"/>
          </p:cNvSpPr>
          <p:nvPr>
            <p:ph type="body" idx="1"/>
          </p:nvPr>
        </p:nvSpPr>
        <p:spPr>
          <a:xfrm>
            <a:off x="457200" y="1200150"/>
            <a:ext cx="8229600" cy="3394501"/>
          </a:xfrm>
          <a:prstGeom prst="rect">
            <a:avLst/>
          </a:prstGeom>
        </p:spPr>
        <p:txBody>
          <a:bodyPr/>
          <a:lstStyle>
            <a:lvl1pPr marL="457200" indent="-431800">
              <a:lnSpc>
                <a:spcPct val="115000"/>
              </a:lnSpc>
              <a:spcBef>
                <a:spcPts val="600"/>
              </a:spcBef>
              <a:buClr>
                <a:srgbClr val="2A3990"/>
              </a:buClr>
              <a:buSzPts val="3200"/>
              <a:buFont typeface="Arial"/>
              <a:buChar char="•"/>
              <a:defRPr sz="3200">
                <a:solidFill>
                  <a:srgbClr val="2A3990"/>
                </a:solidFill>
              </a:defRPr>
            </a:lvl1pPr>
            <a:lvl2pPr marL="972457" indent="-464457">
              <a:lnSpc>
                <a:spcPct val="115000"/>
              </a:lnSpc>
              <a:spcBef>
                <a:spcPts val="600"/>
              </a:spcBef>
              <a:buClr>
                <a:srgbClr val="2A3990"/>
              </a:buClr>
              <a:buSzPts val="3200"/>
              <a:buFont typeface="Arial"/>
              <a:buChar char="–"/>
              <a:defRPr sz="3200">
                <a:solidFill>
                  <a:srgbClr val="2A3990"/>
                </a:solidFill>
              </a:defRPr>
            </a:lvl2pPr>
            <a:lvl3pPr marL="1498600" indent="-508000">
              <a:lnSpc>
                <a:spcPct val="115000"/>
              </a:lnSpc>
              <a:spcBef>
                <a:spcPts val="600"/>
              </a:spcBef>
              <a:buClr>
                <a:srgbClr val="2A3990"/>
              </a:buClr>
              <a:buSzPts val="3200"/>
              <a:buFont typeface="Arial"/>
              <a:buChar char="•"/>
              <a:defRPr sz="3200">
                <a:solidFill>
                  <a:srgbClr val="2A3990"/>
                </a:solidFill>
              </a:defRPr>
            </a:lvl3pPr>
            <a:lvl4pPr marL="2042160" indent="-568960">
              <a:lnSpc>
                <a:spcPct val="115000"/>
              </a:lnSpc>
              <a:spcBef>
                <a:spcPts val="600"/>
              </a:spcBef>
              <a:buClr>
                <a:srgbClr val="2A3990"/>
              </a:buClr>
              <a:buSzPts val="3200"/>
              <a:buFont typeface="Arial"/>
              <a:buChar char="–"/>
              <a:defRPr sz="3200">
                <a:solidFill>
                  <a:srgbClr val="2A3990"/>
                </a:solidFill>
              </a:defRPr>
            </a:lvl4pPr>
            <a:lvl5pPr marL="2499360" indent="-568960">
              <a:lnSpc>
                <a:spcPct val="115000"/>
              </a:lnSpc>
              <a:spcBef>
                <a:spcPts val="600"/>
              </a:spcBef>
              <a:buClr>
                <a:srgbClr val="2A3990"/>
              </a:buClr>
              <a:buSzPts val="3200"/>
              <a:buFont typeface="Arial"/>
              <a:buChar char="»"/>
              <a:defRPr sz="3200">
                <a:solidFill>
                  <a:srgbClr val="2A3990"/>
                </a:solidFill>
              </a:defRPr>
            </a:lvl5pPr>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xfrm>
            <a:off x="8422858" y="4769613"/>
            <a:ext cx="263942" cy="269201"/>
          </a:xfrm>
          <a:prstGeom prst="rect">
            <a:avLst/>
          </a:prstGeom>
        </p:spPr>
        <p:txBody>
          <a:bodyPr lIns="45699" tIns="45699" rIns="45699" bIns="45699"/>
          <a:lstStyle>
            <a:lvl1pP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53600" y="113290"/>
            <a:ext cx="4695866" cy="838801"/>
          </a:xfrm>
          <a:prstGeom prst="rect">
            <a:avLst/>
          </a:prstGeom>
        </p:spPr>
        <p:txBody>
          <a:bodyPr anchor="ctr"/>
          <a:lstStyle>
            <a:lvl1pPr>
              <a:defRPr sz="4200">
                <a:solidFill>
                  <a:srgbClr val="003262"/>
                </a:solidFill>
              </a:defRPr>
            </a:lvl1pPr>
          </a:lstStyle>
          <a:p>
            <a:r>
              <a:t>Title Text</a:t>
            </a:r>
          </a:p>
        </p:txBody>
      </p:sp>
      <p:sp>
        <p:nvSpPr>
          <p:cNvPr id="24" name="Slide Number"/>
          <p:cNvSpPr txBox="1">
            <a:spLocks noGrp="1"/>
          </p:cNvSpPr>
          <p:nvPr>
            <p:ph type="sldNum" sz="quarter" idx="2"/>
          </p:nvPr>
        </p:nvSpPr>
        <p:spPr>
          <a:xfrm>
            <a:off x="8697718" y="95665"/>
            <a:ext cx="336813" cy="335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TWO_COLUMNS">
    <p:bg>
      <p:bgPr>
        <a:solidFill>
          <a:srgbClr val="FFFFFF"/>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11699" y="410000"/>
            <a:ext cx="8520602" cy="607801"/>
          </a:xfrm>
          <a:prstGeom prst="rect">
            <a:avLst/>
          </a:prstGeom>
        </p:spPr>
        <p:txBody>
          <a:bodyPr/>
          <a:lstStyle>
            <a:lvl1pPr>
              <a:defRPr>
                <a:latin typeface="Roboto"/>
                <a:ea typeface="Roboto"/>
                <a:cs typeface="Roboto"/>
                <a:sym typeface="Roboto"/>
              </a:defRPr>
            </a:lvl1pPr>
          </a:lstStyle>
          <a:p>
            <a:r>
              <a:t>Title Text</a:t>
            </a:r>
          </a:p>
        </p:txBody>
      </p:sp>
      <p:sp>
        <p:nvSpPr>
          <p:cNvPr id="41" name="Body Level One…"/>
          <p:cNvSpPr txBox="1">
            <a:spLocks noGrp="1"/>
          </p:cNvSpPr>
          <p:nvPr>
            <p:ph type="body" sz="half" idx="1"/>
          </p:nvPr>
        </p:nvSpPr>
        <p:spPr>
          <a:xfrm>
            <a:off x="311699" y="1229975"/>
            <a:ext cx="3999902" cy="3339001"/>
          </a:xfrm>
          <a:prstGeom prst="rect">
            <a:avLst/>
          </a:prstGeom>
        </p:spPr>
        <p:txBody>
          <a:bodyPr/>
          <a:lstStyle>
            <a:lvl1pPr marL="457200" indent="-317500">
              <a:lnSpc>
                <a:spcPct val="115000"/>
              </a:lnSpc>
              <a:buSzPts val="1400"/>
              <a:defRPr sz="1400">
                <a:latin typeface="Roboto"/>
                <a:ea typeface="Roboto"/>
                <a:cs typeface="Roboto"/>
                <a:sym typeface="Roboto"/>
              </a:defRPr>
            </a:lvl1pPr>
            <a:lvl2pPr marL="965200" indent="-355600">
              <a:lnSpc>
                <a:spcPct val="115000"/>
              </a:lnSpc>
              <a:buSzPts val="1400"/>
              <a:defRPr sz="1400">
                <a:latin typeface="Roboto"/>
                <a:ea typeface="Roboto"/>
                <a:cs typeface="Roboto"/>
                <a:sym typeface="Roboto"/>
              </a:defRPr>
            </a:lvl2pPr>
            <a:lvl3pPr marL="1422400" indent="-355600">
              <a:lnSpc>
                <a:spcPct val="115000"/>
              </a:lnSpc>
              <a:buSzPts val="1400"/>
              <a:defRPr sz="1400">
                <a:latin typeface="Roboto"/>
                <a:ea typeface="Roboto"/>
                <a:cs typeface="Roboto"/>
                <a:sym typeface="Roboto"/>
              </a:defRPr>
            </a:lvl3pPr>
            <a:lvl4pPr marL="1879600" indent="-355600">
              <a:lnSpc>
                <a:spcPct val="115000"/>
              </a:lnSpc>
              <a:buSzPts val="1400"/>
              <a:defRPr sz="1400">
                <a:latin typeface="Roboto"/>
                <a:ea typeface="Roboto"/>
                <a:cs typeface="Roboto"/>
                <a:sym typeface="Roboto"/>
              </a:defRPr>
            </a:lvl4pPr>
            <a:lvl5pPr marL="2336800" indent="-355600">
              <a:lnSpc>
                <a:spcPct val="115000"/>
              </a:lnSpc>
              <a:buSzPts val="1400"/>
              <a:defRPr sz="1400">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42" name="Google Shape;41;p5"/>
          <p:cNvSpPr txBox="1">
            <a:spLocks noGrp="1"/>
          </p:cNvSpPr>
          <p:nvPr>
            <p:ph type="body" sz="half" idx="13"/>
          </p:nvPr>
        </p:nvSpPr>
        <p:spPr>
          <a:xfrm>
            <a:off x="4832399" y="1229975"/>
            <a:ext cx="3999902" cy="3339001"/>
          </a:xfrm>
          <a:prstGeom prst="rect">
            <a:avLst/>
          </a:prstGeom>
        </p:spPr>
        <p:txBody>
          <a:bodyPr/>
          <a:lstStyle/>
          <a:p>
            <a:pPr marL="457200" indent="-317500">
              <a:lnSpc>
                <a:spcPct val="115000"/>
              </a:lnSpc>
              <a:buSzPts val="1400"/>
              <a:defRPr sz="1400">
                <a:latin typeface="Roboto"/>
                <a:ea typeface="Roboto"/>
                <a:cs typeface="Roboto"/>
                <a:sym typeface="Roboto"/>
              </a:defRPr>
            </a:pPr>
            <a:endParaRPr/>
          </a:p>
        </p:txBody>
      </p:sp>
      <p:sp>
        <p:nvSpPr>
          <p:cNvPr id="43" name="Slide Number"/>
          <p:cNvSpPr txBox="1">
            <a:spLocks noGrp="1"/>
          </p:cNvSpPr>
          <p:nvPr>
            <p:ph type="sldNum" sz="quarter" idx="2"/>
          </p:nvPr>
        </p:nvSpPr>
        <p:spPr>
          <a:xfrm>
            <a:off x="8672318" y="4680365"/>
            <a:ext cx="336813" cy="335251"/>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50" name="Title Text"/>
          <p:cNvSpPr txBox="1">
            <a:spLocks noGrp="1"/>
          </p:cNvSpPr>
          <p:nvPr>
            <p:ph type="title"/>
          </p:nvPr>
        </p:nvSpPr>
        <p:spPr>
          <a:xfrm>
            <a:off x="311699" y="410000"/>
            <a:ext cx="8520602" cy="607801"/>
          </a:xfrm>
          <a:prstGeom prst="rect">
            <a:avLst/>
          </a:prstGeom>
        </p:spPr>
        <p:txBody>
          <a:bodyPr/>
          <a:lstStyle>
            <a:lvl1pPr>
              <a:defRPr>
                <a:solidFill>
                  <a:srgbClr val="003262"/>
                </a:solidFill>
              </a:defRPr>
            </a:lvl1pPr>
          </a:lstStyle>
          <a:p>
            <a:r>
              <a:t>Title Text</a:t>
            </a:r>
          </a:p>
        </p:txBody>
      </p:sp>
      <p:sp>
        <p:nvSpPr>
          <p:cNvPr id="51" name="Slide Number"/>
          <p:cNvSpPr txBox="1">
            <a:spLocks noGrp="1"/>
          </p:cNvSpPr>
          <p:nvPr>
            <p:ph type="sldNum" sz="quarter" idx="2"/>
          </p:nvPr>
        </p:nvSpPr>
        <p:spPr>
          <a:xfrm>
            <a:off x="8672318" y="4680365"/>
            <a:ext cx="336813" cy="335251"/>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_COLUMN_TEXT">
    <p:bg>
      <p:bgPr>
        <a:solidFill>
          <a:srgbClr val="FFFFFF"/>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xfrm>
            <a:off x="311699" y="555600"/>
            <a:ext cx="2808001" cy="755700"/>
          </a:xfrm>
          <a:prstGeom prst="rect">
            <a:avLst/>
          </a:prstGeom>
        </p:spPr>
        <p:txBody>
          <a:bodyPr anchor="b"/>
          <a:lstStyle>
            <a:lvl1pPr>
              <a:defRPr sz="2400">
                <a:latin typeface="Roboto"/>
                <a:ea typeface="Roboto"/>
                <a:cs typeface="Roboto"/>
                <a:sym typeface="Roboto"/>
              </a:defRPr>
            </a:lvl1pPr>
          </a:lstStyle>
          <a:p>
            <a:r>
              <a:t>Title Text</a:t>
            </a:r>
          </a:p>
        </p:txBody>
      </p:sp>
      <p:sp>
        <p:nvSpPr>
          <p:cNvPr id="59" name="Body Level One…"/>
          <p:cNvSpPr txBox="1">
            <a:spLocks noGrp="1"/>
          </p:cNvSpPr>
          <p:nvPr>
            <p:ph type="body" sz="quarter" idx="1"/>
          </p:nvPr>
        </p:nvSpPr>
        <p:spPr>
          <a:xfrm>
            <a:off x="311699" y="1465804"/>
            <a:ext cx="2808001" cy="3103200"/>
          </a:xfrm>
          <a:prstGeom prst="rect">
            <a:avLst/>
          </a:prstGeom>
        </p:spPr>
        <p:txBody>
          <a:bodyPr/>
          <a:lstStyle>
            <a:lvl1pPr marL="457200" indent="-304800">
              <a:lnSpc>
                <a:spcPct val="115000"/>
              </a:lnSpc>
              <a:buSzPts val="1200"/>
              <a:defRPr sz="1200">
                <a:latin typeface="Roboto"/>
                <a:ea typeface="Roboto"/>
                <a:cs typeface="Roboto"/>
                <a:sym typeface="Roboto"/>
              </a:defRPr>
            </a:lvl1pPr>
            <a:lvl2pPr marL="914400" indent="-304800">
              <a:lnSpc>
                <a:spcPct val="115000"/>
              </a:lnSpc>
              <a:buSzPts val="1200"/>
              <a:defRPr sz="1200">
                <a:latin typeface="Roboto"/>
                <a:ea typeface="Roboto"/>
                <a:cs typeface="Roboto"/>
                <a:sym typeface="Roboto"/>
              </a:defRPr>
            </a:lvl2pPr>
            <a:lvl3pPr marL="1371600" indent="-304800">
              <a:lnSpc>
                <a:spcPct val="115000"/>
              </a:lnSpc>
              <a:buSzPts val="1200"/>
              <a:defRPr sz="1200">
                <a:latin typeface="Roboto"/>
                <a:ea typeface="Roboto"/>
                <a:cs typeface="Roboto"/>
                <a:sym typeface="Roboto"/>
              </a:defRPr>
            </a:lvl3pPr>
            <a:lvl4pPr marL="1828800" indent="-304800">
              <a:lnSpc>
                <a:spcPct val="115000"/>
              </a:lnSpc>
              <a:buSzPts val="1200"/>
              <a:defRPr sz="1200">
                <a:latin typeface="Roboto"/>
                <a:ea typeface="Roboto"/>
                <a:cs typeface="Roboto"/>
                <a:sym typeface="Roboto"/>
              </a:defRPr>
            </a:lvl4pPr>
            <a:lvl5pPr marL="2286000" indent="-304800">
              <a:lnSpc>
                <a:spcPct val="115000"/>
              </a:lnSpc>
              <a:buSzPts val="1200"/>
              <a:defRPr sz="1200">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xfrm>
            <a:off x="8672318" y="4680365"/>
            <a:ext cx="336813" cy="335251"/>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_POINT">
    <p:bg>
      <p:bgPr>
        <a:solidFill>
          <a:schemeClr val="accent4"/>
        </a:solidFill>
        <a:effectLst/>
      </p:bgPr>
    </p:bg>
    <p:spTree>
      <p:nvGrpSpPr>
        <p:cNvPr id="1" name=""/>
        <p:cNvGrpSpPr/>
        <p:nvPr/>
      </p:nvGrpSpPr>
      <p:grpSpPr>
        <a:xfrm>
          <a:off x="0" y="0"/>
          <a:ext cx="0" cy="0"/>
          <a:chOff x="0" y="0"/>
          <a:chExt cx="0" cy="0"/>
        </a:xfrm>
      </p:grpSpPr>
      <p:grpSp>
        <p:nvGrpSpPr>
          <p:cNvPr id="72" name="Google Shape;51;p8"/>
          <p:cNvGrpSpPr/>
          <p:nvPr/>
        </p:nvGrpSpPr>
        <p:grpSpPr>
          <a:xfrm>
            <a:off x="6098378" y="4"/>
            <a:ext cx="3045626" cy="2030572"/>
            <a:chOff x="0" y="0"/>
            <a:chExt cx="3045625" cy="2030570"/>
          </a:xfrm>
        </p:grpSpPr>
        <p:sp>
          <p:nvSpPr>
            <p:cNvPr id="67" name="Google Shape;52;p8"/>
            <p:cNvSpPr/>
            <p:nvPr/>
          </p:nvSpPr>
          <p:spPr>
            <a:xfrm>
              <a:off x="2030424" y="10"/>
              <a:ext cx="1015201" cy="1015202"/>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68" name="Google Shape;53;p8"/>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69" name="Google Shape;54;p8"/>
            <p:cNvSpPr/>
            <p:nvPr/>
          </p:nvSpPr>
          <p:spPr>
            <a:xfrm rot="10800000" flipH="1">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3"/>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70" name="Google Shape;55;p8"/>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71" name="Google Shape;56;p8"/>
            <p:cNvSpPr/>
            <p:nvPr/>
          </p:nvSpPr>
          <p:spPr>
            <a:xfrm rot="10800000">
              <a:off x="2030410" y="1015369"/>
              <a:ext cx="1015201" cy="10152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a:p>
          </p:txBody>
        </p:sp>
      </p:grpSp>
      <p:sp>
        <p:nvSpPr>
          <p:cNvPr id="73" name="Title Text"/>
          <p:cNvSpPr txBox="1">
            <a:spLocks noGrp="1"/>
          </p:cNvSpPr>
          <p:nvPr>
            <p:ph type="title"/>
          </p:nvPr>
        </p:nvSpPr>
        <p:spPr>
          <a:xfrm>
            <a:off x="490250" y="526349"/>
            <a:ext cx="5618701" cy="4090801"/>
          </a:xfrm>
          <a:prstGeom prst="rect">
            <a:avLst/>
          </a:prstGeom>
        </p:spPr>
        <p:txBody>
          <a:bodyPr anchor="ctr"/>
          <a:lstStyle>
            <a:lvl1pPr>
              <a:defRPr sz="4800">
                <a:solidFill>
                  <a:srgbClr val="FFFFFF"/>
                </a:solidFill>
                <a:latin typeface="Roboto"/>
                <a:ea typeface="Roboto"/>
                <a:cs typeface="Roboto"/>
                <a:sym typeface="Roboto"/>
              </a:defRPr>
            </a:lvl1pPr>
          </a:lstStyle>
          <a:p>
            <a:r>
              <a:t>Title Text</a:t>
            </a:r>
          </a:p>
        </p:txBody>
      </p:sp>
      <p:sp>
        <p:nvSpPr>
          <p:cNvPr id="74" name="Slide Number"/>
          <p:cNvSpPr txBox="1">
            <a:spLocks noGrp="1"/>
          </p:cNvSpPr>
          <p:nvPr>
            <p:ph type="sldNum" sz="quarter" idx="2"/>
          </p:nvPr>
        </p:nvSpPr>
        <p:spPr>
          <a:xfrm>
            <a:off x="8672318" y="4680365"/>
            <a:ext cx="336813" cy="335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bg>
      <p:bgPr>
        <a:solidFill>
          <a:srgbClr val="FFFFFF"/>
        </a:solidFill>
        <a:effectLst/>
      </p:bgPr>
    </p:bg>
    <p:spTree>
      <p:nvGrpSpPr>
        <p:cNvPr id="1" name=""/>
        <p:cNvGrpSpPr/>
        <p:nvPr/>
      </p:nvGrpSpPr>
      <p:grpSpPr>
        <a:xfrm>
          <a:off x="0" y="0"/>
          <a:ext cx="0" cy="0"/>
          <a:chOff x="0" y="0"/>
          <a:chExt cx="0" cy="0"/>
        </a:xfrm>
      </p:grpSpPr>
      <p:sp>
        <p:nvSpPr>
          <p:cNvPr id="81" name="Google Shape;60;p9"/>
          <p:cNvSpPr/>
          <p:nvPr/>
        </p:nvSpPr>
        <p:spPr>
          <a:xfrm>
            <a:off x="4572000" y="-175"/>
            <a:ext cx="4572000" cy="5143501"/>
          </a:xfrm>
          <a:prstGeom prst="rect">
            <a:avLst/>
          </a:prstGeom>
          <a:solidFill>
            <a:srgbClr val="2A3990"/>
          </a:solidFill>
          <a:ln w="12700">
            <a:miter lim="400000"/>
          </a:ln>
        </p:spPr>
        <p:txBody>
          <a:bodyPr lIns="0" tIns="0" rIns="0" bIns="0" anchor="ctr"/>
          <a:lstStyle/>
          <a:p>
            <a:pPr>
              <a:defRPr>
                <a:solidFill>
                  <a:srgbClr val="000000"/>
                </a:solidFill>
              </a:defRPr>
            </a:pPr>
            <a:endParaRPr/>
          </a:p>
        </p:txBody>
      </p:sp>
      <p:sp>
        <p:nvSpPr>
          <p:cNvPr id="82" name="Google Shape;61;p9"/>
          <p:cNvSpPr/>
          <p:nvPr/>
        </p:nvSpPr>
        <p:spPr>
          <a:xfrm>
            <a:off x="5029675" y="4495500"/>
            <a:ext cx="468301" cy="1"/>
          </a:xfrm>
          <a:prstGeom prst="line">
            <a:avLst/>
          </a:prstGeom>
          <a:ln w="19050">
            <a:solidFill>
              <a:srgbClr val="FFFFFF"/>
            </a:solidFill>
          </a:ln>
        </p:spPr>
        <p:txBody>
          <a:bodyPr lIns="0" tIns="0" rIns="0" bIns="0"/>
          <a:lstStyle/>
          <a:p>
            <a:endParaRPr/>
          </a:p>
        </p:txBody>
      </p:sp>
      <p:sp>
        <p:nvSpPr>
          <p:cNvPr id="83" name="Title Text"/>
          <p:cNvSpPr txBox="1">
            <a:spLocks noGrp="1"/>
          </p:cNvSpPr>
          <p:nvPr>
            <p:ph type="title"/>
          </p:nvPr>
        </p:nvSpPr>
        <p:spPr>
          <a:xfrm>
            <a:off x="265500" y="1151099"/>
            <a:ext cx="4045200" cy="1564502"/>
          </a:xfrm>
          <a:prstGeom prst="rect">
            <a:avLst/>
          </a:prstGeom>
        </p:spPr>
        <p:txBody>
          <a:bodyPr anchor="b"/>
          <a:lstStyle>
            <a:lvl1pPr algn="ctr">
              <a:defRPr sz="4200">
                <a:latin typeface="Roboto"/>
                <a:ea typeface="Roboto"/>
                <a:cs typeface="Roboto"/>
                <a:sym typeface="Roboto"/>
              </a:defRPr>
            </a:lvl1pPr>
          </a:lstStyle>
          <a:p>
            <a:r>
              <a:t>Title Text</a:t>
            </a:r>
          </a:p>
        </p:txBody>
      </p:sp>
      <p:sp>
        <p:nvSpPr>
          <p:cNvPr id="84" name="Body Level One…"/>
          <p:cNvSpPr txBox="1">
            <a:spLocks noGrp="1"/>
          </p:cNvSpPr>
          <p:nvPr>
            <p:ph type="body" sz="quarter" idx="1"/>
          </p:nvPr>
        </p:nvSpPr>
        <p:spPr>
          <a:xfrm>
            <a:off x="265500" y="2769000"/>
            <a:ext cx="4045200" cy="1269301"/>
          </a:xfrm>
          <a:prstGeom prst="rect">
            <a:avLst/>
          </a:prstGeom>
        </p:spPr>
        <p:txBody>
          <a:bodyPr/>
          <a:lstStyle>
            <a:lvl1pPr indent="-228600" algn="ctr">
              <a:lnSpc>
                <a:spcPct val="100000"/>
              </a:lnSpc>
              <a:buClrTx/>
              <a:buSzTx/>
              <a:buFontTx/>
              <a:buNone/>
              <a:defRPr sz="2100">
                <a:latin typeface="Roboto"/>
                <a:ea typeface="Roboto"/>
                <a:cs typeface="Roboto"/>
                <a:sym typeface="Roboto"/>
              </a:defRPr>
            </a:lvl1pPr>
            <a:lvl2pPr marL="342900" indent="254000" algn="ctr">
              <a:lnSpc>
                <a:spcPct val="100000"/>
              </a:lnSpc>
              <a:buClrTx/>
              <a:buSzTx/>
              <a:buFontTx/>
              <a:buNone/>
              <a:defRPr sz="2100">
                <a:latin typeface="Roboto"/>
                <a:ea typeface="Roboto"/>
                <a:cs typeface="Roboto"/>
                <a:sym typeface="Roboto"/>
              </a:defRPr>
            </a:lvl2pPr>
            <a:lvl3pPr marL="342900" indent="711200" algn="ctr">
              <a:lnSpc>
                <a:spcPct val="100000"/>
              </a:lnSpc>
              <a:buClrTx/>
              <a:buSzTx/>
              <a:buFontTx/>
              <a:buNone/>
              <a:defRPr sz="2100">
                <a:latin typeface="Roboto"/>
                <a:ea typeface="Roboto"/>
                <a:cs typeface="Roboto"/>
                <a:sym typeface="Roboto"/>
              </a:defRPr>
            </a:lvl3pPr>
            <a:lvl4pPr marL="342900" indent="1168400" algn="ctr">
              <a:lnSpc>
                <a:spcPct val="100000"/>
              </a:lnSpc>
              <a:buClrTx/>
              <a:buSzTx/>
              <a:buFontTx/>
              <a:buNone/>
              <a:defRPr sz="2100">
                <a:latin typeface="Roboto"/>
                <a:ea typeface="Roboto"/>
                <a:cs typeface="Roboto"/>
                <a:sym typeface="Roboto"/>
              </a:defRPr>
            </a:lvl4pPr>
            <a:lvl5pPr marL="342900" indent="1625600" algn="ctr">
              <a:lnSpc>
                <a:spcPct val="100000"/>
              </a:lnSpc>
              <a:buClrTx/>
              <a:buSzTx/>
              <a:buFontTx/>
              <a:buNone/>
              <a:defRPr sz="2100">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85" name="Google Shape;64;p9"/>
          <p:cNvSpPr txBox="1">
            <a:spLocks noGrp="1"/>
          </p:cNvSpPr>
          <p:nvPr>
            <p:ph type="body" sz="half" idx="13"/>
          </p:nvPr>
        </p:nvSpPr>
        <p:spPr>
          <a:xfrm>
            <a:off x="4939500" y="724199"/>
            <a:ext cx="3837000" cy="3695102"/>
          </a:xfrm>
          <a:prstGeom prst="rect">
            <a:avLst/>
          </a:prstGeom>
        </p:spPr>
        <p:txBody>
          <a:bodyPr anchor="ctr"/>
          <a:lstStyle/>
          <a:p>
            <a:pPr marL="457200">
              <a:lnSpc>
                <a:spcPct val="115000"/>
              </a:lnSpc>
              <a:buClr>
                <a:srgbClr val="FFFFFF"/>
              </a:buClr>
              <a:defRPr>
                <a:solidFill>
                  <a:srgbClr val="FFFFFF"/>
                </a:solidFill>
                <a:latin typeface="Roboto"/>
                <a:ea typeface="Roboto"/>
                <a:cs typeface="Roboto"/>
                <a:sym typeface="Roboto"/>
              </a:defRPr>
            </a:pPr>
            <a:endParaRPr/>
          </a:p>
        </p:txBody>
      </p:sp>
      <p:sp>
        <p:nvSpPr>
          <p:cNvPr id="86" name="Slide Number"/>
          <p:cNvSpPr txBox="1">
            <a:spLocks noGrp="1"/>
          </p:cNvSpPr>
          <p:nvPr>
            <p:ph type="sldNum" sz="quarter" idx="2"/>
          </p:nvPr>
        </p:nvSpPr>
        <p:spPr>
          <a:xfrm>
            <a:off x="8672318" y="4680365"/>
            <a:ext cx="336813" cy="335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bg>
      <p:bgPr>
        <a:solidFill>
          <a:srgbClr val="FFFFFF"/>
        </a:solidFill>
        <a:effectLst/>
      </p:bgPr>
    </p:bg>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319499" y="4230575"/>
            <a:ext cx="5998802" cy="598801"/>
          </a:xfrm>
          <a:prstGeom prst="rect">
            <a:avLst/>
          </a:prstGeom>
        </p:spPr>
        <p:txBody>
          <a:bodyPr anchor="ctr"/>
          <a:lstStyle>
            <a:lvl1pPr marL="228600" indent="0">
              <a:lnSpc>
                <a:spcPct val="100000"/>
              </a:lnSpc>
              <a:buClrTx/>
              <a:buSzTx/>
              <a:buFontTx/>
              <a:buNone/>
              <a:defRPr>
                <a:latin typeface="Roboto"/>
                <a:ea typeface="Roboto"/>
                <a:cs typeface="Roboto"/>
                <a:sym typeface="Roboto"/>
              </a:defRPr>
            </a:lvl1pPr>
            <a:lvl2pPr marL="1005114" indent="-408214">
              <a:lnSpc>
                <a:spcPct val="100000"/>
              </a:lnSpc>
              <a:buClrTx/>
              <a:buFontTx/>
              <a:defRPr>
                <a:latin typeface="Roboto"/>
                <a:ea typeface="Roboto"/>
                <a:cs typeface="Roboto"/>
                <a:sym typeface="Roboto"/>
              </a:defRPr>
            </a:lvl2pPr>
            <a:lvl3pPr marL="1462314">
              <a:lnSpc>
                <a:spcPct val="100000"/>
              </a:lnSpc>
              <a:buClrTx/>
              <a:buFontTx/>
              <a:defRPr>
                <a:latin typeface="Roboto"/>
                <a:ea typeface="Roboto"/>
                <a:cs typeface="Roboto"/>
                <a:sym typeface="Roboto"/>
              </a:defRPr>
            </a:lvl3pPr>
            <a:lvl4pPr marL="1919514">
              <a:lnSpc>
                <a:spcPct val="100000"/>
              </a:lnSpc>
              <a:buClrTx/>
              <a:buFontTx/>
              <a:defRPr>
                <a:latin typeface="Roboto"/>
                <a:ea typeface="Roboto"/>
                <a:cs typeface="Roboto"/>
                <a:sym typeface="Roboto"/>
              </a:defRPr>
            </a:lvl4pPr>
            <a:lvl5pPr marL="2376714">
              <a:lnSpc>
                <a:spcPct val="100000"/>
              </a:lnSpc>
              <a:buClrTx/>
              <a:buFontTx/>
              <a:defRPr>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8672318" y="4680365"/>
            <a:ext cx="336813" cy="335251"/>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5C7"/>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168700"/>
            <a:ext cx="8520602" cy="607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709076"/>
            <a:ext cx="8520602" cy="3339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lvl2pPr marL="636814" indent="-408214"/>
            <a:lvl3pPr marL="827314"/>
            <a:lvl4pPr marL="1170214"/>
            <a:lvl5pPr marL="1360714"/>
          </a:lstStyle>
          <a:p>
            <a:r>
              <a:t>Body Level One</a:t>
            </a:r>
          </a:p>
          <a:p>
            <a:pPr lvl="1"/>
            <a:r>
              <a:t>Body Level Two</a:t>
            </a:r>
          </a:p>
          <a:p>
            <a:pPr lvl="2"/>
            <a:r>
              <a:t>Body Level Three</a:t>
            </a:r>
          </a:p>
          <a:p>
            <a:pPr lvl="3"/>
            <a:r>
              <a:t>Body Level Four</a:t>
            </a:r>
          </a:p>
          <a:p>
            <a:pPr lvl="4"/>
            <a:r>
              <a:t>Body Level Five</a:t>
            </a:r>
          </a:p>
        </p:txBody>
      </p:sp>
      <p:sp>
        <p:nvSpPr>
          <p:cNvPr id="4" name="Rectangle"/>
          <p:cNvSpPr/>
          <p:nvPr/>
        </p:nvSpPr>
        <p:spPr>
          <a:xfrm>
            <a:off x="-5278" y="4377037"/>
            <a:ext cx="9154556" cy="786067"/>
          </a:xfrm>
          <a:prstGeom prst="rect">
            <a:avLst/>
          </a:prstGeom>
          <a:solidFill>
            <a:srgbClr val="003262"/>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5" name="ucberkeleyLogo2-white.png" descr="ucberkeleyLogo2-white.png"/>
          <p:cNvPicPr>
            <a:picLocks noChangeAspect="1"/>
          </p:cNvPicPr>
          <p:nvPr/>
        </p:nvPicPr>
        <p:blipFill>
          <a:blip r:embed="rId14">
            <a:extLst/>
          </a:blip>
          <a:stretch>
            <a:fillRect/>
          </a:stretch>
        </p:blipFill>
        <p:spPr>
          <a:xfrm>
            <a:off x="158749" y="4519000"/>
            <a:ext cx="1396976" cy="502140"/>
          </a:xfrm>
          <a:prstGeom prst="rect">
            <a:avLst/>
          </a:prstGeom>
          <a:ln w="12700">
            <a:miter lim="400000"/>
          </a:ln>
        </p:spPr>
      </p:pic>
      <p:sp>
        <p:nvSpPr>
          <p:cNvPr id="6" name="W200-Python"/>
          <p:cNvSpPr txBox="1"/>
          <p:nvPr/>
        </p:nvSpPr>
        <p:spPr>
          <a:xfrm>
            <a:off x="7707729" y="4601287"/>
            <a:ext cx="1215315" cy="3375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1500" cap="small">
                <a:solidFill>
                  <a:srgbClr val="DDD5C7"/>
                </a:solidFill>
                <a:latin typeface="FreightSans Pro"/>
                <a:ea typeface="FreightSans Pro"/>
                <a:cs typeface="FreightSans Pro"/>
                <a:sym typeface="FreightSans Pro"/>
              </a:defRPr>
            </a:lvl1pPr>
          </a:lstStyle>
          <a:p>
            <a:r>
              <a:t>W200-Python</a:t>
            </a:r>
          </a:p>
        </p:txBody>
      </p:sp>
      <p:sp>
        <p:nvSpPr>
          <p:cNvPr id="7" name="Slide Number"/>
          <p:cNvSpPr txBox="1">
            <a:spLocks noGrp="1"/>
          </p:cNvSpPr>
          <p:nvPr>
            <p:ph type="sldNum" sz="quarter" idx="2"/>
          </p:nvPr>
        </p:nvSpPr>
        <p:spPr>
          <a:xfrm>
            <a:off x="8761218" y="44865"/>
            <a:ext cx="336813" cy="335251"/>
          </a:xfrm>
          <a:prstGeom prst="rect">
            <a:avLst/>
          </a:prstGeom>
          <a:ln w="12700">
            <a:miter lim="400000"/>
          </a:ln>
        </p:spPr>
        <p:txBody>
          <a:bodyPr wrap="none" lIns="91424" tIns="91424" rIns="91424" bIns="91424" anchor="ctr">
            <a:spAutoFit/>
          </a:bodyPr>
          <a:lstStyle>
            <a:lvl1pPr algn="r">
              <a:defRPr sz="1000">
                <a:solidFill>
                  <a:srgbClr val="FFFFFF"/>
                </a:solidFill>
                <a:latin typeface="Roboto"/>
                <a:ea typeface="Roboto"/>
                <a:cs typeface="Roboto"/>
                <a:sym typeface="Robot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1pPr>
      <a:lvl2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2pPr>
      <a:lvl3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3pPr>
      <a:lvl4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4pPr>
      <a:lvl5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5pPr>
      <a:lvl6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6pPr>
      <a:lvl7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7pPr>
      <a:lvl8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8pPr>
      <a:lvl9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2A3990"/>
          </a:solidFill>
          <a:uFillTx/>
          <a:latin typeface="Freight Sans Medium"/>
          <a:ea typeface="Freight Sans Medium"/>
          <a:cs typeface="Freight Sans Medium"/>
          <a:sym typeface="Freight Sans Medium"/>
        </a:defRPr>
      </a:lvl9pPr>
    </p:titleStyle>
    <p:bodyStyle>
      <a:lvl1pPr marL="342900" marR="0" indent="-342900"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1pPr>
      <a:lvl2pPr marL="10051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2pPr>
      <a:lvl3pPr marL="14623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3pPr>
      <a:lvl4pPr marL="19195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4pPr>
      <a:lvl5pPr marL="23767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5pPr>
      <a:lvl6pPr marL="28339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6pPr>
      <a:lvl7pPr marL="32911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7pPr>
      <a:lvl8pPr marL="37483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8pPr>
      <a:lvl9pPr marL="4205514" marR="0" indent="-408214" algn="l" defTabSz="914400" latinLnBrk="0">
        <a:lnSpc>
          <a:spcPct val="150000"/>
        </a:lnSpc>
        <a:spcBef>
          <a:spcPts val="0"/>
        </a:spcBef>
        <a:spcAft>
          <a:spcPts val="0"/>
        </a:spcAft>
        <a:buClr>
          <a:srgbClr val="434343"/>
        </a:buClr>
        <a:buSzPts val="1800"/>
        <a:buFont typeface="Helvetica"/>
        <a:buChar char="■"/>
        <a:tabLst/>
        <a:defRPr sz="1800" b="0" i="0" u="none" strike="noStrike" cap="none" spc="0" baseline="0">
          <a:ln>
            <a:noFill/>
          </a:ln>
          <a:solidFill>
            <a:srgbClr val="434343"/>
          </a:solidFill>
          <a:uFillTx/>
          <a:latin typeface="Freight Sans Medium"/>
          <a:ea typeface="Freight Sans Medium"/>
          <a:cs typeface="Freight Sans Medium"/>
          <a:sym typeface="Freight Sans Medium"/>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 Id="rId3" Type="http://schemas.openxmlformats.org/officeDocument/2006/relationships/image" Target="../media/image3.t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tif"/><Relationship Id="rId1" Type="http://schemas.openxmlformats.org/officeDocument/2006/relationships/slideLayout" Target="../slideLayouts/slideLayout2.xml"/><Relationship Id="rId2" Type="http://schemas.openxmlformats.org/officeDocument/2006/relationships/image" Target="../media/image9.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2">
            <a:extLst/>
          </a:blip>
          <a:stretch>
            <a:fillRect/>
          </a:stretch>
        </p:blipFill>
        <p:spPr>
          <a:xfrm rot="3247522">
            <a:off x="6235700" y="2751677"/>
            <a:ext cx="3048000" cy="3048001"/>
          </a:xfrm>
          <a:prstGeom prst="rect">
            <a:avLst/>
          </a:prstGeom>
          <a:ln w="12700">
            <a:miter lim="400000"/>
          </a:ln>
          <a:effectLst>
            <a:outerShdw blurRad="254000" dist="127000" dir="19226320" rotWithShape="0">
              <a:srgbClr val="000000">
                <a:alpha val="70000"/>
              </a:srgbClr>
            </a:outerShdw>
          </a:effectLst>
        </p:spPr>
      </p:pic>
      <p:sp>
        <p:nvSpPr>
          <p:cNvPr id="135" name="Google Shape;91;p14"/>
          <p:cNvSpPr txBox="1">
            <a:spLocks noGrp="1"/>
          </p:cNvSpPr>
          <p:nvPr>
            <p:ph type="ctrTitle"/>
          </p:nvPr>
        </p:nvSpPr>
        <p:spPr>
          <a:prstGeom prst="rect">
            <a:avLst/>
          </a:prstGeom>
        </p:spPr>
        <p:txBody>
          <a:bodyPr/>
          <a:lstStyle/>
          <a:p>
            <a:r>
              <a:t>Class 13 - Advanced Pandas</a:t>
            </a:r>
          </a:p>
        </p:txBody>
      </p:sp>
      <p:sp>
        <p:nvSpPr>
          <p:cNvPr id="136" name="Google Shape;92;p14"/>
          <p:cNvSpPr txBox="1">
            <a:spLocks noGrp="1"/>
          </p:cNvSpPr>
          <p:nvPr>
            <p:ph type="subTitle" sz="half" idx="1"/>
          </p:nvPr>
        </p:nvSpPr>
        <p:spPr>
          <a:prstGeom prst="rect">
            <a:avLst/>
          </a:prstGeom>
        </p:spPr>
        <p:txBody>
          <a:bodyPr/>
          <a:lstStyle>
            <a:lvl1pPr marL="0" indent="0"/>
          </a:lstStyle>
          <a:p>
            <a:r>
              <a:t>[w200] MIDS Python Course</a:t>
            </a:r>
          </a:p>
        </p:txBody>
      </p:sp>
      <p:pic>
        <p:nvPicPr>
          <p:cNvPr id="137" name="Image" descr="Image"/>
          <p:cNvPicPr>
            <a:picLocks noChangeAspect="1"/>
          </p:cNvPicPr>
          <p:nvPr/>
        </p:nvPicPr>
        <p:blipFill>
          <a:blip r:embed="rId3">
            <a:extLst/>
          </a:blip>
          <a:stretch>
            <a:fillRect/>
          </a:stretch>
        </p:blipFill>
        <p:spPr>
          <a:xfrm flipH="1">
            <a:off x="2940050" y="1078857"/>
            <a:ext cx="5143500" cy="51435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oogle Shape;157;p25"/>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4 Data Vis &amp; Plotting </a:t>
            </a:r>
            <a:r>
              <a:rPr sz="2000">
                <a:latin typeface="Freight Sans Medium"/>
                <a:ea typeface="Freight Sans Medium"/>
                <a:cs typeface="Freight Sans Medium"/>
                <a:sym typeface="Freight Sans Medium"/>
              </a:rPr>
              <a:t>(Overview)</a:t>
            </a:r>
          </a:p>
        </p:txBody>
      </p:sp>
      <p:sp>
        <p:nvSpPr>
          <p:cNvPr id="171" name="Google Shape;158;p25"/>
          <p:cNvSpPr txBox="1">
            <a:spLocks noGrp="1"/>
          </p:cNvSpPr>
          <p:nvPr>
            <p:ph type="body" sz="quarter" idx="4294967295"/>
          </p:nvPr>
        </p:nvSpPr>
        <p:spPr>
          <a:xfrm>
            <a:off x="198665" y="1162225"/>
            <a:ext cx="5768106" cy="887008"/>
          </a:xfrm>
          <a:prstGeom prst="rect">
            <a:avLst/>
          </a:prstGeom>
        </p:spPr>
        <p:txBody>
          <a:bodyPr/>
          <a:lstStyle/>
          <a:p>
            <a:pPr marL="0" indent="0" defTabSz="603504">
              <a:lnSpc>
                <a:spcPct val="132300"/>
              </a:lnSpc>
              <a:buSzTx/>
              <a:buNone/>
              <a:defRPr sz="1584">
                <a:solidFill>
                  <a:srgbClr val="333333"/>
                </a:solidFill>
                <a:latin typeface="Courier"/>
                <a:ea typeface="Courier"/>
                <a:cs typeface="Courier"/>
                <a:sym typeface="Courier"/>
              </a:defRPr>
            </a:pPr>
            <a:r>
              <a:t>fig </a:t>
            </a:r>
            <a:r>
              <a:rPr>
                <a:solidFill>
                  <a:srgbClr val="666666"/>
                </a:solidFill>
              </a:rPr>
              <a:t>=</a:t>
            </a:r>
            <a:r>
              <a:t> plt</a:t>
            </a:r>
            <a:r>
              <a:rPr>
                <a:solidFill>
                  <a:srgbClr val="666666"/>
                </a:solidFill>
              </a:rPr>
              <a:t>.</a:t>
            </a:r>
            <a:r>
              <a:t>figure()  </a:t>
            </a:r>
            <a:r>
              <a:rPr i="1">
                <a:solidFill>
                  <a:srgbClr val="408090"/>
                </a:solidFill>
              </a:rPr>
              <a:t>#empty figure with no axes</a:t>
            </a:r>
            <a:br>
              <a:rPr i="1">
                <a:solidFill>
                  <a:srgbClr val="408090"/>
                </a:solidFill>
              </a:rPr>
            </a:br>
            <a:r>
              <a:t>fig, ax </a:t>
            </a:r>
            <a:r>
              <a:rPr>
                <a:solidFill>
                  <a:srgbClr val="666666"/>
                </a:solidFill>
              </a:rPr>
              <a:t>=</a:t>
            </a:r>
            <a:r>
              <a:t> plt</a:t>
            </a:r>
            <a:r>
              <a:rPr>
                <a:solidFill>
                  <a:srgbClr val="666666"/>
                </a:solidFill>
              </a:rPr>
              <a:t>.</a:t>
            </a:r>
            <a:r>
              <a:t>subplot()  </a:t>
            </a:r>
            <a:r>
              <a:rPr i="1">
                <a:solidFill>
                  <a:srgbClr val="408090"/>
                </a:solidFill>
              </a:rPr>
              <a:t># a figure and axes</a:t>
            </a:r>
          </a:p>
        </p:txBody>
      </p:sp>
      <p:grpSp>
        <p:nvGrpSpPr>
          <p:cNvPr id="174" name="Google Shape;159;p25"/>
          <p:cNvGrpSpPr/>
          <p:nvPr/>
        </p:nvGrpSpPr>
        <p:grpSpPr>
          <a:xfrm>
            <a:off x="6076713" y="264675"/>
            <a:ext cx="2929062" cy="3072010"/>
            <a:chOff x="0" y="0"/>
            <a:chExt cx="2929061" cy="3072009"/>
          </a:xfrm>
        </p:grpSpPr>
        <p:pic>
          <p:nvPicPr>
            <p:cNvPr id="173" name="Google Shape;159;p25" descr="Google Shape;159;p25"/>
            <p:cNvPicPr>
              <a:picLocks noChangeAspect="1"/>
            </p:cNvPicPr>
            <p:nvPr/>
          </p:nvPicPr>
          <p:blipFill>
            <a:blip r:embed="rId2">
              <a:extLst/>
            </a:blip>
            <a:stretch>
              <a:fillRect/>
            </a:stretch>
          </p:blipFill>
          <p:spPr>
            <a:xfrm>
              <a:off x="203200" y="203200"/>
              <a:ext cx="2522662" cy="2627510"/>
            </a:xfrm>
            <a:prstGeom prst="rect">
              <a:avLst/>
            </a:prstGeom>
            <a:ln>
              <a:noFill/>
            </a:ln>
            <a:effectLst/>
          </p:spPr>
        </p:pic>
        <p:pic>
          <p:nvPicPr>
            <p:cNvPr id="172" name="Google Shape;159;p25" descr="Google Shape;159;p25"/>
            <p:cNvPicPr>
              <a:picLocks/>
            </p:cNvPicPr>
            <p:nvPr/>
          </p:nvPicPr>
          <p:blipFill>
            <a:blip r:embed="rId3">
              <a:extLst/>
            </a:blip>
            <a:stretch>
              <a:fillRect/>
            </a:stretch>
          </p:blipFill>
          <p:spPr>
            <a:xfrm>
              <a:off x="0" y="0"/>
              <a:ext cx="2929062" cy="3072010"/>
            </a:xfrm>
            <a:prstGeom prst="rect">
              <a:avLst/>
            </a:prstGeom>
            <a:effectLst/>
          </p:spPr>
        </p:pic>
      </p:grpSp>
      <p:sp>
        <p:nvSpPr>
          <p:cNvPr id="175" name="Recall: We need a “container” to hold the drawing area.…"/>
          <p:cNvSpPr txBox="1"/>
          <p:nvPr/>
        </p:nvSpPr>
        <p:spPr>
          <a:xfrm>
            <a:off x="262408" y="2193658"/>
            <a:ext cx="5386620" cy="26227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800" i="1">
                <a:latin typeface="FreightText Pro"/>
                <a:ea typeface="FreightText Pro"/>
                <a:cs typeface="FreightText Pro"/>
                <a:sym typeface="FreightText Pro"/>
              </a:defRPr>
            </a:pPr>
            <a:r>
              <a:t>Recall: We need a “container” to hold the drawing area.</a:t>
            </a:r>
          </a:p>
          <a:p>
            <a:pPr>
              <a:defRPr sz="1800" i="1">
                <a:latin typeface="FreightText Pro"/>
                <a:ea typeface="FreightText Pro"/>
                <a:cs typeface="FreightText Pro"/>
                <a:sym typeface="FreightText Pro"/>
              </a:defRPr>
            </a:pPr>
            <a:r>
              <a:t>In matplotlib we might use a “figure” object; in HTML5 there’s the “Container” object; in Java we have JFrame; in Adobe Illustrator you’ll encounter the “bounding box.”  They’re all functionally the same - they designate a Graphic drawing area for “painting” your data.</a:t>
            </a:r>
          </a:p>
          <a:p>
            <a:pPr>
              <a:defRPr sz="1800" i="1">
                <a:latin typeface="FreightText Pro"/>
                <a:ea typeface="FreightText Pro"/>
                <a:cs typeface="FreightText Pro"/>
                <a:sym typeface="FreightText Pro"/>
              </a:defRPr>
            </a:pPr>
            <a:endParaRPr/>
          </a:p>
          <a:p>
            <a:pPr>
              <a:defRPr sz="1800" i="1">
                <a:latin typeface="FreightText Pro"/>
                <a:ea typeface="FreightText Pro"/>
                <a:cs typeface="FreightText Pro"/>
                <a:sym typeface="FreightText Pro"/>
              </a:defRPr>
            </a:pPr>
            <a:r>
              <a:t>Note, btw, that most of the drawing area commands may have a built-in “erase - then paint” command.  Just FYI.</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164;p26"/>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4  Pulling it All Together </a:t>
            </a:r>
            <a:r>
              <a:rPr>
                <a:latin typeface="Freight Sans Medium"/>
                <a:ea typeface="Freight Sans Medium"/>
                <a:cs typeface="Freight Sans Medium"/>
                <a:sym typeface="Freight Sans Medium"/>
              </a:rPr>
              <a:t>| Demo</a:t>
            </a:r>
          </a:p>
        </p:txBody>
      </p:sp>
      <p:sp>
        <p:nvSpPr>
          <p:cNvPr id="178" name="Google Shape;165;p26"/>
          <p:cNvSpPr txBox="1">
            <a:spLocks noGrp="1"/>
          </p:cNvSpPr>
          <p:nvPr>
            <p:ph type="body" idx="4294967295"/>
          </p:nvPr>
        </p:nvSpPr>
        <p:spPr>
          <a:xfrm>
            <a:off x="311700" y="1229875"/>
            <a:ext cx="8154600" cy="3339001"/>
          </a:xfrm>
          <a:prstGeom prst="rect">
            <a:avLst/>
          </a:prstGeom>
        </p:spPr>
        <p:txBody>
          <a:bodyPr/>
          <a:lstStyle>
            <a:lvl1pPr marL="0" indent="0">
              <a:lnSpc>
                <a:spcPct val="115000"/>
              </a:lnSpc>
              <a:spcBef>
                <a:spcPts val="1600"/>
              </a:spcBef>
              <a:buSzTx/>
              <a:buNone/>
            </a:lvl1pPr>
          </a:lstStyle>
          <a:p>
            <a:r>
              <a:t>We’ve seen how matplotlib + seaborn are popular and with practice become useful tools in your DataSci arsenal.  In practice people often combine Stata, R, NumPy, Pandas and other tools for data cleaning, analysis, statistical work, and presentation of data.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182;p29"/>
          <p:cNvSpPr txBox="1">
            <a:spLocks noGrp="1"/>
          </p:cNvSpPr>
          <p:nvPr>
            <p:ph type="body" idx="4294967295"/>
          </p:nvPr>
        </p:nvSpPr>
        <p:spPr>
          <a:xfrm>
            <a:off x="311699" y="1229875"/>
            <a:ext cx="8520602" cy="3339001"/>
          </a:xfrm>
          <a:prstGeom prst="rect">
            <a:avLst/>
          </a:prstGeom>
        </p:spPr>
        <p:txBody>
          <a:bodyPr/>
          <a:lstStyle/>
          <a:p>
            <a:pPr marL="0" indent="0">
              <a:lnSpc>
                <a:spcPct val="115000"/>
              </a:lnSpc>
              <a:buSzTx/>
              <a:buNone/>
              <a:defRPr sz="2400"/>
            </a:pPr>
            <a:r>
              <a:t>This will be mostly a “working session” for project teams.  We will balance time between your project group and breakouts where you can discuss challenges with others.</a:t>
            </a:r>
          </a:p>
          <a:p>
            <a:pPr marL="0" indent="0">
              <a:lnSpc>
                <a:spcPct val="115000"/>
              </a:lnSpc>
              <a:spcBef>
                <a:spcPts val="1600"/>
              </a:spcBef>
              <a:buSzTx/>
              <a:buNone/>
              <a:defRPr sz="2400"/>
            </a:pPr>
            <a:r>
              <a:t/>
            </a:r>
            <a:br/>
            <a:r>
              <a:t>Let’s work up to a </a:t>
            </a:r>
            <a:r>
              <a:rPr>
                <a:solidFill>
                  <a:schemeClr val="accent3"/>
                </a:solidFill>
              </a:rPr>
              <a:t>2-minute “elevator pitch”</a:t>
            </a:r>
            <a:r>
              <a:t> on their project to the full room, followed by 2-minutes of Q&amp;A.  Please pick whom you would like to present.</a:t>
            </a:r>
          </a:p>
        </p:txBody>
      </p:sp>
      <p:sp>
        <p:nvSpPr>
          <p:cNvPr id="181" name="Google Shape;183;p29"/>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5  Project 2 </a:t>
            </a:r>
            <a:r>
              <a:rPr>
                <a:latin typeface="Freight Sans Medium"/>
                <a:ea typeface="Freight Sans Medium"/>
                <a:cs typeface="Freight Sans Medium"/>
                <a:sym typeface="Freight Sans Medium"/>
              </a:rPr>
              <a:t>| Preliminary presentation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Google Shape;176;p28"/>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5  Grading </a:t>
            </a:r>
            <a:r>
              <a:rPr>
                <a:latin typeface="Freight Sans Medium"/>
                <a:ea typeface="Freight Sans Medium"/>
                <a:cs typeface="Freight Sans Medium"/>
                <a:sym typeface="Freight Sans Medium"/>
              </a:rPr>
              <a:t>| Reminder of Breakdown</a:t>
            </a:r>
          </a:p>
        </p:txBody>
      </p:sp>
      <p:sp>
        <p:nvSpPr>
          <p:cNvPr id="184" name="Google Shape;177;p28"/>
          <p:cNvSpPr txBox="1">
            <a:spLocks noGrp="1"/>
          </p:cNvSpPr>
          <p:nvPr>
            <p:ph type="body" idx="4294967295"/>
          </p:nvPr>
        </p:nvSpPr>
        <p:spPr>
          <a:xfrm>
            <a:off x="311699" y="1229875"/>
            <a:ext cx="8520602" cy="3339001"/>
          </a:xfrm>
          <a:prstGeom prst="rect">
            <a:avLst/>
          </a:prstGeom>
        </p:spPr>
        <p:txBody>
          <a:bodyPr/>
          <a:lstStyle/>
          <a:p>
            <a:pPr marL="457200" indent="-381000">
              <a:lnSpc>
                <a:spcPct val="115000"/>
              </a:lnSpc>
              <a:buClr>
                <a:srgbClr val="B7B7B7"/>
              </a:buClr>
              <a:buSzPts val="2400"/>
              <a:buFontTx/>
              <a:buAutoNum type="arabicPeriod"/>
              <a:defRPr sz="2400">
                <a:solidFill>
                  <a:srgbClr val="B7B7B7"/>
                </a:solidFill>
              </a:defRPr>
            </a:pPr>
            <a:r>
              <a:t>Homework (30%)</a:t>
            </a:r>
          </a:p>
          <a:p>
            <a:pPr marL="457200" indent="-381000">
              <a:lnSpc>
                <a:spcPct val="115000"/>
              </a:lnSpc>
              <a:buClr>
                <a:srgbClr val="B7B7B7"/>
              </a:buClr>
              <a:buSzPts val="2400"/>
              <a:buFontTx/>
              <a:buAutoNum type="arabicPeriod"/>
              <a:defRPr sz="2400">
                <a:solidFill>
                  <a:srgbClr val="B7B7B7"/>
                </a:solidFill>
              </a:defRPr>
            </a:pPr>
            <a:r>
              <a:t>Midterm (10%)</a:t>
            </a:r>
          </a:p>
          <a:p>
            <a:pPr marL="457200" indent="-381000">
              <a:lnSpc>
                <a:spcPct val="115000"/>
              </a:lnSpc>
              <a:buClr>
                <a:srgbClr val="B7B7B7"/>
              </a:buClr>
              <a:buSzPts val="2400"/>
              <a:buFontTx/>
              <a:buAutoNum type="arabicPeriod"/>
              <a:defRPr sz="2400">
                <a:solidFill>
                  <a:srgbClr val="B7B7B7"/>
                </a:solidFill>
              </a:defRPr>
            </a:pPr>
            <a:r>
              <a:t>Project 1 (20%)</a:t>
            </a:r>
          </a:p>
          <a:p>
            <a:pPr marL="457200" indent="-381000">
              <a:lnSpc>
                <a:spcPct val="115000"/>
              </a:lnSpc>
              <a:buClr>
                <a:srgbClr val="20124D"/>
              </a:buClr>
              <a:buSzPts val="2400"/>
              <a:buFontTx/>
              <a:buAutoNum type="arabicPeriod"/>
              <a:defRPr sz="2400">
                <a:solidFill>
                  <a:srgbClr val="20124D"/>
                </a:solidFill>
              </a:defRPr>
            </a:pPr>
            <a:r>
              <a:t>Final (10%)</a:t>
            </a:r>
          </a:p>
          <a:p>
            <a:pPr marL="457200" indent="-381000">
              <a:lnSpc>
                <a:spcPct val="115000"/>
              </a:lnSpc>
              <a:buClr>
                <a:srgbClr val="20124D"/>
              </a:buClr>
              <a:buSzPts val="2400"/>
              <a:buFontTx/>
              <a:buAutoNum type="arabicPeriod"/>
              <a:defRPr sz="2400">
                <a:solidFill>
                  <a:srgbClr val="20124D"/>
                </a:solidFill>
              </a:defRPr>
            </a:pPr>
            <a:r>
              <a:t>Project 2 (20%)</a:t>
            </a:r>
          </a:p>
          <a:p>
            <a:pPr marL="457200" indent="-381000">
              <a:lnSpc>
                <a:spcPct val="115000"/>
              </a:lnSpc>
              <a:buClr>
                <a:srgbClr val="20124D"/>
              </a:buClr>
              <a:buSzPts val="2400"/>
              <a:buFontTx/>
              <a:buAutoNum type="arabicPeriod"/>
              <a:defRPr sz="2400">
                <a:solidFill>
                  <a:srgbClr val="20124D"/>
                </a:solidFill>
              </a:defRPr>
            </a:pPr>
            <a:r>
              <a:t>Participation (10%)</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oogle Shape;188;p30"/>
          <p:cNvSpPr txBox="1">
            <a:spLocks noGrp="1"/>
          </p:cNvSpPr>
          <p:nvPr>
            <p:ph type="body" idx="4294967295"/>
          </p:nvPr>
        </p:nvSpPr>
        <p:spPr>
          <a:xfrm>
            <a:off x="311700" y="1077475"/>
            <a:ext cx="8520601" cy="3674906"/>
          </a:xfrm>
          <a:prstGeom prst="rect">
            <a:avLst/>
          </a:prstGeom>
        </p:spPr>
        <p:txBody>
          <a:bodyPr>
            <a:normAutofit fontScale="92500" lnSpcReduction="10000"/>
          </a:bodyPr>
          <a:lstStyle/>
          <a:p>
            <a:pPr marL="596900" indent="-317500">
              <a:lnSpc>
                <a:spcPct val="115000"/>
              </a:lnSpc>
              <a:buClr>
                <a:srgbClr val="222222"/>
              </a:buClr>
              <a:buSzPts val="1900"/>
              <a:buFont typeface="Arial"/>
              <a:defRPr sz="1900">
                <a:solidFill>
                  <a:srgbClr val="222222"/>
                </a:solidFill>
              </a:defRPr>
            </a:pPr>
            <a:r>
              <a:t>Proposal </a:t>
            </a:r>
            <a:r>
              <a:rPr>
                <a:latin typeface="Freight Sans Bold"/>
                <a:ea typeface="Freight Sans Bold"/>
                <a:cs typeface="Freight Sans Bold"/>
                <a:sym typeface="Freight Sans Bold"/>
              </a:rPr>
              <a:t>(10%)</a:t>
            </a:r>
          </a:p>
          <a:p>
            <a:pPr marL="596900" indent="-317500">
              <a:lnSpc>
                <a:spcPct val="115000"/>
              </a:lnSpc>
              <a:buClr>
                <a:srgbClr val="222222"/>
              </a:buClr>
              <a:buSzPts val="1900"/>
              <a:buFont typeface="Arial"/>
              <a:defRPr sz="1900">
                <a:solidFill>
                  <a:srgbClr val="222222"/>
                </a:solidFill>
              </a:defRPr>
            </a:pPr>
            <a:r>
              <a:t>10-15 Minute Final Class Presentation </a:t>
            </a:r>
            <a:r>
              <a:rPr>
                <a:latin typeface="Freight Sans Bold"/>
                <a:ea typeface="Freight Sans Bold"/>
                <a:cs typeface="Freight Sans Bold"/>
                <a:sym typeface="Freight Sans Bold"/>
              </a:rPr>
              <a:t>(20%)</a:t>
            </a:r>
          </a:p>
          <a:p>
            <a:pPr marL="596900" indent="-317500">
              <a:lnSpc>
                <a:spcPct val="115000"/>
              </a:lnSpc>
              <a:buClr>
                <a:srgbClr val="222222"/>
              </a:buClr>
              <a:buSzPts val="1900"/>
              <a:buFont typeface="Arial"/>
              <a:defRPr sz="1900">
                <a:solidFill>
                  <a:srgbClr val="222222"/>
                </a:solidFill>
              </a:defRPr>
            </a:pPr>
            <a:r>
              <a:t>Report </a:t>
            </a:r>
            <a:r>
              <a:rPr>
                <a:latin typeface="Freight Sans Bold"/>
                <a:ea typeface="Freight Sans Bold"/>
                <a:cs typeface="Freight Sans Bold"/>
                <a:sym typeface="Freight Sans Bold"/>
              </a:rPr>
              <a:t>(70% as follows)</a:t>
            </a:r>
          </a:p>
          <a:p>
            <a:pPr marL="1054100" lvl="1" indent="-317500">
              <a:lnSpc>
                <a:spcPct val="115000"/>
              </a:lnSpc>
              <a:buClr>
                <a:srgbClr val="222222"/>
              </a:buClr>
              <a:buSzPts val="1900"/>
              <a:buFont typeface="Arial"/>
              <a:defRPr sz="1900">
                <a:solidFill>
                  <a:srgbClr val="222222"/>
                </a:solidFill>
              </a:defRPr>
            </a:pPr>
            <a:r>
              <a:t>Lay out the question and describe the data set clearly. That includes defining columns and the source of the data </a:t>
            </a:r>
            <a:r>
              <a:rPr>
                <a:latin typeface="Freight Sans Bold"/>
                <a:ea typeface="Freight Sans Bold"/>
                <a:cs typeface="Freight Sans Bold"/>
                <a:sym typeface="Freight Sans Bold"/>
              </a:rPr>
              <a:t>(10 pts)</a:t>
            </a:r>
          </a:p>
          <a:p>
            <a:pPr marL="1054100" lvl="1" indent="-317500">
              <a:lnSpc>
                <a:spcPct val="115000"/>
              </a:lnSpc>
              <a:buClr>
                <a:srgbClr val="222222"/>
              </a:buClr>
              <a:buSzPts val="1900"/>
              <a:buFont typeface="Arial"/>
              <a:defRPr sz="1900">
                <a:solidFill>
                  <a:srgbClr val="222222"/>
                </a:solidFill>
              </a:defRPr>
            </a:pPr>
            <a:r>
              <a:t>Check the data for internal inconsistencies and convince us that you know your dataset </a:t>
            </a:r>
            <a:r>
              <a:rPr>
                <a:latin typeface="Freight Sans Bold"/>
                <a:ea typeface="Freight Sans Bold"/>
                <a:cs typeface="Freight Sans Bold"/>
                <a:sym typeface="Freight Sans Bold"/>
              </a:rPr>
              <a:t>(20 pts)</a:t>
            </a:r>
          </a:p>
          <a:p>
            <a:pPr marL="1054100" lvl="1" indent="-317500">
              <a:lnSpc>
                <a:spcPct val="115000"/>
              </a:lnSpc>
              <a:buClr>
                <a:srgbClr val="222222"/>
              </a:buClr>
              <a:buSzPts val="1900"/>
              <a:buFont typeface="Arial"/>
              <a:defRPr sz="1900">
                <a:solidFill>
                  <a:srgbClr val="222222"/>
                </a:solidFill>
              </a:defRPr>
            </a:pPr>
            <a:r>
              <a:t>Tell a story that shows significant exploration of the data set in text and appropriately figures </a:t>
            </a:r>
            <a:r>
              <a:rPr>
                <a:latin typeface="Freight Sans Bold"/>
                <a:ea typeface="Freight Sans Bold"/>
                <a:cs typeface="Freight Sans Bold"/>
                <a:sym typeface="Freight Sans Bold"/>
              </a:rPr>
              <a:t>(40 pts)</a:t>
            </a:r>
          </a:p>
          <a:p>
            <a:pPr marL="1511300" lvl="2" indent="-317500">
              <a:lnSpc>
                <a:spcPct val="115000"/>
              </a:lnSpc>
              <a:buClr>
                <a:srgbClr val="222222"/>
              </a:buClr>
              <a:buSzPts val="1900"/>
              <a:buFont typeface="Arial"/>
              <a:defRPr sz="1900">
                <a:solidFill>
                  <a:srgbClr val="222222"/>
                </a:solidFill>
              </a:defRPr>
            </a:pPr>
            <a:r>
              <a:t>Roughly </a:t>
            </a:r>
            <a:r>
              <a:rPr>
                <a:latin typeface="Freight Sans Bold"/>
                <a:ea typeface="Freight Sans Bold"/>
                <a:cs typeface="Freight Sans Bold"/>
                <a:sym typeface="Freight Sans Bold"/>
              </a:rPr>
              <a:t>20 pts</a:t>
            </a:r>
            <a:r>
              <a:t> will relate to your text, and </a:t>
            </a:r>
            <a:r>
              <a:rPr>
                <a:latin typeface="Freight Sans Bold"/>
                <a:ea typeface="Freight Sans Bold"/>
                <a:cs typeface="Freight Sans Bold"/>
                <a:sym typeface="Freight Sans Bold"/>
              </a:rPr>
              <a:t>20 pts</a:t>
            </a:r>
            <a:r>
              <a:t> to your figure -- but we may be flexible on this if you have particularly compelling stories or figures</a:t>
            </a:r>
          </a:p>
        </p:txBody>
      </p:sp>
      <p:sp>
        <p:nvSpPr>
          <p:cNvPr id="187" name="Google Shape;189;p30"/>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5  Project 2 </a:t>
            </a:r>
            <a:r>
              <a:rPr>
                <a:latin typeface="Freight Sans Medium"/>
                <a:ea typeface="Freight Sans Medium"/>
                <a:cs typeface="Freight Sans Medium"/>
                <a:sym typeface="Freight Sans Medium"/>
              </a:rPr>
              <a:t>| Grading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Google Shape;194;p31"/>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Project 2 </a:t>
            </a:r>
            <a:r>
              <a:rPr>
                <a:latin typeface="Freight Sans Medium"/>
                <a:ea typeface="Freight Sans Medium"/>
                <a:cs typeface="Freight Sans Medium"/>
                <a:sym typeface="Freight Sans Medium"/>
              </a:rPr>
              <a:t>|The Team Review</a:t>
            </a:r>
          </a:p>
        </p:txBody>
      </p:sp>
      <p:sp>
        <p:nvSpPr>
          <p:cNvPr id="190" name="Google Shape;195;p31"/>
          <p:cNvSpPr txBox="1">
            <a:spLocks noGrp="1"/>
          </p:cNvSpPr>
          <p:nvPr>
            <p:ph type="body" idx="4294967295"/>
          </p:nvPr>
        </p:nvSpPr>
        <p:spPr>
          <a:xfrm>
            <a:off x="311699" y="1229875"/>
            <a:ext cx="8520602" cy="3339001"/>
          </a:xfrm>
          <a:prstGeom prst="rect">
            <a:avLst/>
          </a:prstGeom>
        </p:spPr>
        <p:txBody>
          <a:bodyPr/>
          <a:lstStyle/>
          <a:p>
            <a:pPr marL="457200" indent="-288925">
              <a:lnSpc>
                <a:spcPct val="115000"/>
              </a:lnSpc>
              <a:spcBef>
                <a:spcPts val="1600"/>
              </a:spcBef>
              <a:buClr>
                <a:srgbClr val="222222"/>
              </a:buClr>
              <a:buFont typeface="Arial"/>
              <a:defRPr>
                <a:solidFill>
                  <a:srgbClr val="222222"/>
                </a:solidFill>
              </a:defRPr>
            </a:pPr>
            <a:r>
              <a:t>Contributions in the paper (e.g Jim Bond: data cleaning -70%, writing 10%)</a:t>
            </a:r>
          </a:p>
          <a:p>
            <a:pPr marL="457200" indent="-288925">
              <a:lnSpc>
                <a:spcPct val="115000"/>
              </a:lnSpc>
              <a:buClr>
                <a:srgbClr val="222222"/>
              </a:buClr>
              <a:buFont typeface="Arial"/>
            </a:pPr>
            <a:r>
              <a:t>You may also be asked to answer a quick survey about your team to ensure everyone has contributed.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Google Shape;200;p32"/>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5  Project 2 </a:t>
            </a:r>
            <a:r>
              <a:rPr>
                <a:latin typeface="Freight Sans Medium"/>
                <a:ea typeface="Freight Sans Medium"/>
                <a:cs typeface="Freight Sans Medium"/>
                <a:sym typeface="Freight Sans Medium"/>
              </a:rPr>
              <a:t>| Team Feedback</a:t>
            </a:r>
          </a:p>
        </p:txBody>
      </p:sp>
      <p:sp>
        <p:nvSpPr>
          <p:cNvPr id="193" name="Google Shape;201;p32"/>
          <p:cNvSpPr txBox="1">
            <a:spLocks noGrp="1"/>
          </p:cNvSpPr>
          <p:nvPr>
            <p:ph type="body" idx="4294967295"/>
          </p:nvPr>
        </p:nvSpPr>
        <p:spPr>
          <a:xfrm>
            <a:off x="311699" y="1229875"/>
            <a:ext cx="8520602" cy="3339001"/>
          </a:xfrm>
          <a:prstGeom prst="rect">
            <a:avLst/>
          </a:prstGeom>
        </p:spPr>
        <p:txBody>
          <a:bodyPr>
            <a:normAutofit fontScale="92500" lnSpcReduction="10000"/>
          </a:bodyPr>
          <a:lstStyle/>
          <a:p>
            <a:pPr marL="0" indent="0">
              <a:lnSpc>
                <a:spcPct val="115000"/>
              </a:lnSpc>
              <a:buSzTx/>
              <a:buNone/>
              <a:defRPr sz="2300"/>
            </a:pPr>
            <a:r>
              <a:t>We’ll take 30 minutes now to let you work as a group.</a:t>
            </a:r>
          </a:p>
          <a:p>
            <a:pPr marL="0" indent="0">
              <a:lnSpc>
                <a:spcPct val="115000"/>
              </a:lnSpc>
              <a:spcBef>
                <a:spcPts val="1600"/>
              </a:spcBef>
              <a:buSzTx/>
              <a:buNone/>
              <a:defRPr sz="2300"/>
            </a:pPr>
            <a:r>
              <a:t>For the first </a:t>
            </a:r>
            <a:r>
              <a:rPr u="sng"/>
              <a:t>+</a:t>
            </a:r>
            <a:r>
              <a:t> </a:t>
            </a:r>
            <a:r>
              <a:rPr>
                <a:latin typeface="Freight Sans Bold"/>
                <a:ea typeface="Freight Sans Bold"/>
                <a:cs typeface="Freight Sans Bold"/>
                <a:sym typeface="Freight Sans Bold"/>
              </a:rPr>
              <a:t>10 minutes</a:t>
            </a:r>
            <a:r>
              <a:t>, you will be with your group to plan and discuss your project.</a:t>
            </a:r>
          </a:p>
          <a:p>
            <a:pPr marL="0" indent="0">
              <a:lnSpc>
                <a:spcPct val="115000"/>
              </a:lnSpc>
              <a:spcBef>
                <a:spcPts val="1600"/>
              </a:spcBef>
              <a:buSzTx/>
              <a:buNone/>
              <a:defRPr sz="2300"/>
            </a:pPr>
            <a:r>
              <a:t>For the second </a:t>
            </a:r>
            <a:r>
              <a:rPr u="sng"/>
              <a:t>+</a:t>
            </a:r>
            <a:r>
              <a:t> </a:t>
            </a:r>
            <a:r>
              <a:rPr>
                <a:latin typeface="Freight Sans Bold"/>
                <a:ea typeface="Freight Sans Bold"/>
                <a:cs typeface="Freight Sans Bold"/>
                <a:sym typeface="Freight Sans Bold"/>
              </a:rPr>
              <a:t>15 minutes</a:t>
            </a:r>
            <a:r>
              <a:t>, I will combine groups together. Discuss your projects, and give each other feedback.</a:t>
            </a:r>
          </a:p>
          <a:p>
            <a:pPr marL="0" indent="0">
              <a:lnSpc>
                <a:spcPct val="115000"/>
              </a:lnSpc>
              <a:spcBef>
                <a:spcPts val="1600"/>
              </a:spcBef>
              <a:buSzTx/>
              <a:buNone/>
              <a:defRPr sz="2300"/>
            </a:pPr>
            <a:r>
              <a:t>For the last </a:t>
            </a:r>
            <a:r>
              <a:rPr u="sng"/>
              <a:t>+</a:t>
            </a:r>
            <a:r>
              <a:t> </a:t>
            </a:r>
            <a:r>
              <a:rPr>
                <a:latin typeface="Freight Sans Bold"/>
                <a:ea typeface="Freight Sans Bold"/>
                <a:cs typeface="Freight Sans Bold"/>
                <a:sym typeface="Freight Sans Bold"/>
              </a:rPr>
              <a:t>5 minutes</a:t>
            </a:r>
            <a:r>
              <a:t>, you will be back with your own team to recap and close out.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Google Shape;212;p34"/>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6  Final Exam</a:t>
            </a:r>
            <a:r>
              <a:rPr>
                <a:latin typeface="Freight Sans Medium"/>
                <a:ea typeface="Freight Sans Medium"/>
                <a:cs typeface="Freight Sans Medium"/>
                <a:sym typeface="Freight Sans Medium"/>
              </a:rPr>
              <a:t> | Logistics</a:t>
            </a:r>
          </a:p>
        </p:txBody>
      </p:sp>
      <p:sp>
        <p:nvSpPr>
          <p:cNvPr id="196" name="Google Shape;213;p34"/>
          <p:cNvSpPr txBox="1">
            <a:spLocks noGrp="1"/>
          </p:cNvSpPr>
          <p:nvPr>
            <p:ph type="body" idx="4294967295"/>
          </p:nvPr>
        </p:nvSpPr>
        <p:spPr>
          <a:xfrm>
            <a:off x="311699" y="1229875"/>
            <a:ext cx="8520602" cy="3339001"/>
          </a:xfrm>
          <a:prstGeom prst="rect">
            <a:avLst/>
          </a:prstGeom>
        </p:spPr>
        <p:txBody>
          <a:bodyPr/>
          <a:lstStyle/>
          <a:p>
            <a:pPr marL="0" indent="0">
              <a:lnSpc>
                <a:spcPct val="115000"/>
              </a:lnSpc>
              <a:buSzTx/>
              <a:buNone/>
              <a:defRPr sz="2400"/>
            </a:pPr>
            <a:r>
              <a:t>Final Exam (10%) - Due by Class 14.</a:t>
            </a:r>
          </a:p>
          <a:p>
            <a:pPr marL="0" indent="0">
              <a:lnSpc>
                <a:spcPct val="115000"/>
              </a:lnSpc>
              <a:spcBef>
                <a:spcPts val="1600"/>
              </a:spcBef>
              <a:buSzTx/>
              <a:buNone/>
              <a:defRPr sz="2400"/>
            </a:pPr>
            <a:r>
              <a:t>You will have 24 hours to complete the exam. It will cover:</a:t>
            </a:r>
          </a:p>
          <a:p>
            <a:pPr marL="914400">
              <a:lnSpc>
                <a:spcPct val="115000"/>
              </a:lnSpc>
              <a:spcBef>
                <a:spcPts val="1600"/>
              </a:spcBef>
              <a:buFontTx/>
              <a:buAutoNum type="arabicPeriod"/>
            </a:pPr>
            <a:r>
              <a:t>Object Oriented Programming (briefly)</a:t>
            </a:r>
          </a:p>
          <a:p>
            <a:pPr marL="914400">
              <a:lnSpc>
                <a:spcPct val="115000"/>
              </a:lnSpc>
              <a:buFontTx/>
              <a:buAutoNum type="arabicPeriod"/>
            </a:pPr>
            <a:r>
              <a:t>Data Analysis</a:t>
            </a:r>
          </a:p>
          <a:p>
            <a:pPr marL="0" indent="0">
              <a:lnSpc>
                <a:spcPct val="115000"/>
              </a:lnSpc>
              <a:spcBef>
                <a:spcPts val="1600"/>
              </a:spcBef>
              <a:buSzTx/>
              <a:buNone/>
              <a:defRPr sz="2400" i="1">
                <a:solidFill>
                  <a:srgbClr val="BE3E32"/>
                </a:solidFill>
              </a:defRPr>
            </a:pPr>
            <a:r>
              <a:t>Much of the exam will be short answer or discussion format</a:t>
            </a:r>
          </a:p>
          <a:p>
            <a:pPr marL="0" indent="0">
              <a:lnSpc>
                <a:spcPct val="115000"/>
              </a:lnSpc>
              <a:spcBef>
                <a:spcPts val="1600"/>
              </a:spcBef>
              <a:buSzTx/>
              <a:buNone/>
              <a:defRPr sz="2400"/>
            </a:pPr>
            <a:r>
              <a:t>There will be some short problems that require you to code.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Google Shape;230;p37"/>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6  Final Exam</a:t>
            </a:r>
            <a:r>
              <a:rPr>
                <a:latin typeface="Freight Sans Medium"/>
                <a:ea typeface="Freight Sans Medium"/>
                <a:cs typeface="Freight Sans Medium"/>
                <a:sym typeface="Freight Sans Medium"/>
              </a:rPr>
              <a:t> | Review</a:t>
            </a:r>
          </a:p>
        </p:txBody>
      </p:sp>
      <p:sp>
        <p:nvSpPr>
          <p:cNvPr id="199" name="Google Shape;231;p37"/>
          <p:cNvSpPr txBox="1">
            <a:spLocks noGrp="1"/>
          </p:cNvSpPr>
          <p:nvPr>
            <p:ph type="body" idx="4294967295"/>
          </p:nvPr>
        </p:nvSpPr>
        <p:spPr>
          <a:xfrm>
            <a:off x="311699" y="1229875"/>
            <a:ext cx="8520602" cy="3611951"/>
          </a:xfrm>
          <a:prstGeom prst="rect">
            <a:avLst/>
          </a:prstGeom>
        </p:spPr>
        <p:txBody>
          <a:bodyPr>
            <a:normAutofit lnSpcReduction="10000"/>
          </a:bodyPr>
          <a:lstStyle/>
          <a:p>
            <a:pPr marL="457199" indent="-342899">
              <a:lnSpc>
                <a:spcPct val="115000"/>
              </a:lnSpc>
              <a:buSzPts val="2100"/>
              <a:defRPr sz="2100"/>
            </a:pPr>
            <a:r>
              <a:t>What is inheritance?</a:t>
            </a:r>
          </a:p>
          <a:p>
            <a:pPr marL="457199" indent="-342899">
              <a:lnSpc>
                <a:spcPct val="115000"/>
              </a:lnSpc>
              <a:buSzPts val="2100"/>
              <a:defRPr sz="2100"/>
            </a:pPr>
            <a:r>
              <a:t>What is polymorphism?</a:t>
            </a:r>
          </a:p>
          <a:p>
            <a:pPr marL="457199" indent="-342899">
              <a:lnSpc>
                <a:spcPct val="115000"/>
              </a:lnSpc>
              <a:buSzPts val="2100"/>
              <a:defRPr sz="2100"/>
            </a:pPr>
            <a:r>
              <a:t>Why might you use either?</a:t>
            </a:r>
          </a:p>
          <a:p>
            <a:pPr marL="457199" indent="-342899">
              <a:lnSpc>
                <a:spcPct val="115000"/>
              </a:lnSpc>
              <a:buSzPts val="2100"/>
              <a:defRPr sz="2100"/>
            </a:pPr>
            <a:r>
              <a:t>What are the products in the PyData Ecosystem?</a:t>
            </a:r>
          </a:p>
          <a:p>
            <a:pPr marL="457199" indent="-342899">
              <a:lnSpc>
                <a:spcPct val="115000"/>
              </a:lnSpc>
              <a:buSzPts val="2100"/>
              <a:defRPr sz="2100"/>
            </a:pPr>
            <a:r>
              <a:t>When should you use NumPy?  What about Pandas?</a:t>
            </a:r>
          </a:p>
          <a:p>
            <a:pPr marL="457199" indent="-342899">
              <a:lnSpc>
                <a:spcPct val="115000"/>
              </a:lnSpc>
              <a:buSzPts val="2100"/>
              <a:defRPr sz="2100"/>
            </a:pPr>
            <a:r>
              <a:t>Let’s talk about how to explore a dataset… what do you do?</a:t>
            </a:r>
          </a:p>
          <a:p>
            <a:pPr marL="457199" indent="-342899">
              <a:lnSpc>
                <a:spcPct val="115000"/>
              </a:lnSpc>
              <a:buSzPts val="2100"/>
              <a:defRPr sz="2100"/>
            </a:pPr>
            <a:r>
              <a:t>Why is data exploration important?  Make up a horror story.</a:t>
            </a:r>
          </a:p>
          <a:p>
            <a:pPr marL="457199" indent="-342899">
              <a:lnSpc>
                <a:spcPct val="115000"/>
              </a:lnSpc>
              <a:buSzPts val="2100"/>
              <a:defRPr sz="2100"/>
            </a:pPr>
            <a:r>
              <a:t>What is a good process for designing an analysis?</a:t>
            </a:r>
          </a:p>
          <a:p>
            <a:pPr marL="457199" indent="-342899">
              <a:lnSpc>
                <a:spcPct val="115000"/>
              </a:lnSpc>
              <a:buSzPts val="2100"/>
              <a:defRPr sz="2100"/>
            </a:pPr>
            <a:r>
              <a:t>What are two methods of accessing variables in a dataset?</a:t>
            </a:r>
          </a:p>
          <a:p>
            <a:pPr marL="457199" indent="-342899">
              <a:lnSpc>
                <a:spcPct val="115000"/>
              </a:lnSpc>
              <a:buSzPts val="2100"/>
              <a:defRPr sz="2100"/>
            </a:pPr>
            <a:r>
              <a:t>What is the difference between “groupby” and “agg”?</a:t>
            </a:r>
          </a:p>
        </p:txBody>
      </p:sp>
      <p:sp>
        <p:nvSpPr>
          <p:cNvPr id="200" name="We know and you know you can program in Python!…"/>
          <p:cNvSpPr txBox="1"/>
          <p:nvPr/>
        </p:nvSpPr>
        <p:spPr>
          <a:xfrm>
            <a:off x="5177308" y="250558"/>
            <a:ext cx="3789238" cy="12634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900" i="1">
                <a:solidFill>
                  <a:srgbClr val="BE3E32"/>
                </a:solidFill>
                <a:latin typeface="FreightText Pro"/>
                <a:ea typeface="FreightText Pro"/>
                <a:cs typeface="FreightText Pro"/>
                <a:sym typeface="FreightText Pro"/>
              </a:defRPr>
            </a:pPr>
            <a:r>
              <a:t>We know and you know you can program in Python!</a:t>
            </a:r>
          </a:p>
          <a:p>
            <a:pPr>
              <a:defRPr sz="1900" i="1">
                <a:solidFill>
                  <a:srgbClr val="BE3E32"/>
                </a:solidFill>
                <a:latin typeface="FreightText Pro"/>
                <a:ea typeface="FreightText Pro"/>
                <a:cs typeface="FreightText Pro"/>
                <a:sym typeface="FreightText Pro"/>
              </a:defRPr>
            </a:pPr>
            <a:r>
              <a:t>Let’s give you a chance to </a:t>
            </a:r>
            <a:r>
              <a:rPr i="0"/>
              <a:t>write </a:t>
            </a:r>
            <a:r>
              <a:t>about your knowledge, too.</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anks!"/>
          <p:cNvSpPr txBox="1">
            <a:spLocks noGrp="1"/>
          </p:cNvSpPr>
          <p:nvPr>
            <p:ph type="title"/>
          </p:nvPr>
        </p:nvSpPr>
        <p:spPr>
          <a:xfrm>
            <a:off x="153600" y="113290"/>
            <a:ext cx="2022665" cy="838801"/>
          </a:xfrm>
          <a:prstGeom prst="rect">
            <a:avLst/>
          </a:prstGeom>
        </p:spPr>
        <p:txBody>
          <a:bodyPr/>
          <a:lstStyle/>
          <a:p>
            <a:r>
              <a:t>Thanks!  </a:t>
            </a: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04" name="Before we progress to your presentations, we are all glad to have had each of you in our classes and the DataScience program.…"/>
          <p:cNvSpPr txBox="1"/>
          <p:nvPr/>
        </p:nvSpPr>
        <p:spPr>
          <a:xfrm>
            <a:off x="605308" y="1101458"/>
            <a:ext cx="8204933" cy="23539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400" i="1">
                <a:latin typeface="FreightText Pro"/>
                <a:ea typeface="FreightText Pro"/>
                <a:cs typeface="FreightText Pro"/>
                <a:sym typeface="FreightText Pro"/>
              </a:defRPr>
            </a:pPr>
            <a:r>
              <a:t>Before we progress to your presentations, we are all glad to have had each of you in our classes and the DataScience program.   </a:t>
            </a:r>
          </a:p>
          <a:p>
            <a:pPr>
              <a:defRPr sz="2400" i="1">
                <a:latin typeface="FreightText Pro"/>
                <a:ea typeface="FreightText Pro"/>
                <a:cs typeface="FreightText Pro"/>
                <a:sym typeface="FreightText Pro"/>
              </a:defRPr>
            </a:pPr>
            <a:endParaRPr/>
          </a:p>
          <a:p>
            <a:pPr>
              <a:defRPr sz="2400" i="1">
                <a:latin typeface="FreightText Pro"/>
                <a:ea typeface="FreightText Pro"/>
                <a:cs typeface="FreightText Pro"/>
                <a:sym typeface="FreightText Pro"/>
              </a:defRPr>
            </a:pPr>
            <a:r>
              <a:t>Thanks for all your hard work and persistence.  Best wishes for great success in the exam and your presentations and, of course, in all your MIDS courses.</a:t>
            </a:r>
          </a:p>
        </p:txBody>
      </p:sp>
      <p:pic>
        <p:nvPicPr>
          <p:cNvPr id="205" name="Image" descr="Image"/>
          <p:cNvPicPr>
            <a:picLocks noChangeAspect="1"/>
          </p:cNvPicPr>
          <p:nvPr/>
        </p:nvPicPr>
        <p:blipFill>
          <a:blip r:embed="rId2">
            <a:extLst/>
          </a:blip>
          <a:stretch>
            <a:fillRect/>
          </a:stretch>
        </p:blipFill>
        <p:spPr>
          <a:xfrm>
            <a:off x="3632582" y="3249197"/>
            <a:ext cx="1396976" cy="927592"/>
          </a:xfrm>
          <a:prstGeom prst="rect">
            <a:avLst/>
          </a:prstGeom>
          <a:ln w="12700">
            <a:miter lim="400000"/>
          </a:ln>
        </p:spPr>
      </p:pic>
      <p:pic>
        <p:nvPicPr>
          <p:cNvPr id="206" name="Image" descr="Image"/>
          <p:cNvPicPr>
            <a:picLocks noChangeAspect="1"/>
          </p:cNvPicPr>
          <p:nvPr/>
        </p:nvPicPr>
        <p:blipFill>
          <a:blip r:embed="rId3">
            <a:extLst/>
          </a:blip>
          <a:stretch>
            <a:fillRect/>
          </a:stretch>
        </p:blipFill>
        <p:spPr>
          <a:xfrm>
            <a:off x="5172244" y="3249197"/>
            <a:ext cx="1394875" cy="927592"/>
          </a:xfrm>
          <a:prstGeom prst="rect">
            <a:avLst/>
          </a:prstGeom>
          <a:ln w="12700">
            <a:miter lim="400000"/>
          </a:ln>
        </p:spPr>
      </p:pic>
      <p:pic>
        <p:nvPicPr>
          <p:cNvPr id="207" name="Image" descr="Image"/>
          <p:cNvPicPr>
            <a:picLocks noChangeAspect="1"/>
          </p:cNvPicPr>
          <p:nvPr/>
        </p:nvPicPr>
        <p:blipFill>
          <a:blip r:embed="rId4">
            <a:extLst/>
          </a:blip>
          <a:stretch>
            <a:fillRect/>
          </a:stretch>
        </p:blipFill>
        <p:spPr>
          <a:xfrm>
            <a:off x="6709805" y="3249197"/>
            <a:ext cx="1855183" cy="92759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xfrm>
            <a:off x="8831849" y="44865"/>
            <a:ext cx="266182" cy="335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0" name="Google Shape;97;p15"/>
          <p:cNvSpPr txBox="1">
            <a:spLocks noGrp="1"/>
          </p:cNvSpPr>
          <p:nvPr>
            <p:ph type="body" idx="1"/>
          </p:nvPr>
        </p:nvSpPr>
        <p:spPr>
          <a:prstGeom prst="rect">
            <a:avLst/>
          </a:prstGeom>
        </p:spPr>
        <p:txBody>
          <a:bodyPr>
            <a:normAutofit lnSpcReduction="10000"/>
          </a:bodyPr>
          <a:lstStyle/>
          <a:p>
            <a:pPr marL="320842" indent="-320842">
              <a:buClrTx/>
              <a:buSzPct val="100000"/>
              <a:buFontTx/>
              <a:buAutoNum type="arabicPeriod"/>
              <a:defRPr sz="2400">
                <a:solidFill>
                  <a:srgbClr val="003262"/>
                </a:solidFill>
              </a:defRPr>
            </a:pPr>
            <a:r>
              <a:t>Schedule | Project/Exams</a:t>
            </a:r>
          </a:p>
          <a:p>
            <a:pPr marL="320842" indent="-320842">
              <a:buClrTx/>
              <a:buSzPct val="100000"/>
              <a:buFontTx/>
              <a:buAutoNum type="arabicPeriod"/>
              <a:defRPr sz="2400">
                <a:solidFill>
                  <a:srgbClr val="003262"/>
                </a:solidFill>
              </a:defRPr>
            </a:pPr>
            <a:r>
              <a:t>Election Data Discoveries</a:t>
            </a:r>
          </a:p>
          <a:p>
            <a:pPr marL="320842" indent="-320842">
              <a:buClrTx/>
              <a:buSzPct val="100000"/>
              <a:buFontTx/>
              <a:buAutoNum type="arabicPeriod"/>
              <a:defRPr sz="2400">
                <a:solidFill>
                  <a:srgbClr val="003262"/>
                </a:solidFill>
              </a:defRPr>
            </a:pPr>
            <a:r>
              <a:t>Analysis Design</a:t>
            </a:r>
          </a:p>
          <a:p>
            <a:pPr marL="320842" indent="-320842">
              <a:buClrTx/>
              <a:buSzPct val="100000"/>
              <a:buFontTx/>
              <a:buAutoNum type="arabicPeriod"/>
              <a:defRPr sz="2400">
                <a:solidFill>
                  <a:srgbClr val="003262"/>
                </a:solidFill>
              </a:defRPr>
            </a:pPr>
            <a:r>
              <a:t>Data Vis &amp; Plotting Review (e.g., MatPlotLib)</a:t>
            </a:r>
          </a:p>
          <a:p>
            <a:pPr marL="320842" indent="-320842">
              <a:buClrTx/>
              <a:buSzPct val="100000"/>
              <a:buFontTx/>
              <a:buAutoNum type="arabicPeriod"/>
              <a:defRPr sz="2400">
                <a:solidFill>
                  <a:srgbClr val="003262"/>
                </a:solidFill>
              </a:defRPr>
            </a:pPr>
            <a:r>
              <a:t>Project 2 – schedules for presentations, expectations</a:t>
            </a:r>
          </a:p>
          <a:p>
            <a:pPr marL="320842" indent="-320842">
              <a:buClrTx/>
              <a:buSzPct val="100000"/>
              <a:buFontTx/>
              <a:buAutoNum type="arabicPeriod"/>
              <a:defRPr sz="2400">
                <a:solidFill>
                  <a:srgbClr val="003262"/>
                </a:solidFill>
              </a:defRPr>
            </a:pPr>
            <a:r>
              <a:t>Final Exam Preparation</a:t>
            </a:r>
          </a:p>
        </p:txBody>
      </p:sp>
      <p:sp>
        <p:nvSpPr>
          <p:cNvPr id="141" name="Google Shape;98;p15"/>
          <p:cNvSpPr txBox="1">
            <a:spLocks noGrp="1"/>
          </p:cNvSpPr>
          <p:nvPr>
            <p:ph type="title"/>
          </p:nvPr>
        </p:nvSpPr>
        <p:spPr>
          <a:prstGeom prst="rect">
            <a:avLst/>
          </a:prstGeom>
        </p:spPr>
        <p:txBody>
          <a:bodyPr>
            <a:normAutofit fontScale="90000"/>
          </a:bodyPr>
          <a:lstStyle>
            <a:lvl1pPr>
              <a:defRPr>
                <a:solidFill>
                  <a:srgbClr val="762941"/>
                </a:solidFill>
                <a:latin typeface="Freight Sans Bold"/>
                <a:ea typeface="Freight Sans Bold"/>
                <a:cs typeface="Freight Sans Bold"/>
                <a:sym typeface="Freight Sans Bold"/>
              </a:defRPr>
            </a:lvl1pPr>
          </a:lstStyle>
          <a:p>
            <a:r>
              <a:t>Today’s Agenda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109;p17"/>
          <p:cNvSpPr txBox="1">
            <a:spLocks noGrp="1"/>
          </p:cNvSpPr>
          <p:nvPr>
            <p:ph type="title"/>
          </p:nvPr>
        </p:nvSpPr>
        <p:spPr>
          <a:xfrm>
            <a:off x="311699" y="410000"/>
            <a:ext cx="8520602" cy="607801"/>
          </a:xfrm>
          <a:prstGeom prst="rect">
            <a:avLst/>
          </a:prstGeom>
        </p:spPr>
        <p:txBody>
          <a:bodyPr>
            <a:normAutofit fontScale="90000"/>
          </a:bodyPr>
          <a:lstStyle/>
          <a:p>
            <a:pPr>
              <a:defRPr b="1">
                <a:latin typeface="+mj-lt"/>
                <a:ea typeface="+mj-ea"/>
                <a:cs typeface="+mj-cs"/>
                <a:sym typeface="Arial"/>
              </a:defRPr>
            </a:pPr>
            <a:r>
              <a:t>1 Schedule </a:t>
            </a:r>
            <a:r>
              <a:rPr b="0"/>
              <a:t>| Projects/exams</a:t>
            </a:r>
          </a:p>
        </p:txBody>
      </p:sp>
      <p:sp>
        <p:nvSpPr>
          <p:cNvPr id="144" name="Google Shape;110;p17"/>
          <p:cNvSpPr txBox="1">
            <a:spLocks noGrp="1"/>
          </p:cNvSpPr>
          <p:nvPr>
            <p:ph type="body" idx="4294967295"/>
          </p:nvPr>
        </p:nvSpPr>
        <p:spPr>
          <a:xfrm>
            <a:off x="578399" y="1115575"/>
            <a:ext cx="8520602" cy="3339001"/>
          </a:xfrm>
          <a:prstGeom prst="rect">
            <a:avLst/>
          </a:prstGeom>
        </p:spPr>
        <p:txBody>
          <a:bodyPr/>
          <a:lstStyle/>
          <a:p>
            <a:pPr marL="0" indent="0" defTabSz="740663">
              <a:lnSpc>
                <a:spcPct val="115000"/>
              </a:lnSpc>
              <a:buSzTx/>
              <a:buNone/>
              <a:defRPr sz="1944" i="1">
                <a:solidFill>
                  <a:srgbClr val="003262"/>
                </a:solidFill>
                <a:latin typeface="FreightText Pro"/>
                <a:ea typeface="FreightText Pro"/>
                <a:cs typeface="FreightText Pro"/>
                <a:sym typeface="FreightText Pro"/>
              </a:defRPr>
            </a:pPr>
            <a:r>
              <a:t>This week … we review some of our last new material with Panda … </a:t>
            </a:r>
          </a:p>
          <a:p>
            <a:pPr marL="0" indent="0" defTabSz="740663">
              <a:lnSpc>
                <a:spcPct val="115000"/>
              </a:lnSpc>
              <a:buSzTx/>
              <a:buNone/>
              <a:defRPr sz="1944" i="1">
                <a:solidFill>
                  <a:srgbClr val="003262"/>
                </a:solidFill>
                <a:latin typeface="FreightText Pro"/>
                <a:ea typeface="FreightText Pro"/>
                <a:cs typeface="FreightText Pro"/>
                <a:sym typeface="FreightText Pro"/>
              </a:defRPr>
            </a:pPr>
            <a:r>
              <a:t>The final exam will be released shortly.</a:t>
            </a:r>
          </a:p>
          <a:p>
            <a:pPr marL="0" indent="0" defTabSz="740663">
              <a:lnSpc>
                <a:spcPct val="115000"/>
              </a:lnSpc>
              <a:buSzTx/>
              <a:buNone/>
              <a:defRPr sz="1944" i="1">
                <a:solidFill>
                  <a:srgbClr val="003262"/>
                </a:solidFill>
                <a:latin typeface="FreightText Pro"/>
                <a:ea typeface="FreightText Pro"/>
                <a:cs typeface="FreightText Pro"/>
                <a:sym typeface="FreightText Pro"/>
              </a:defRPr>
            </a:pPr>
            <a:r>
              <a:t>As usual, you have a full week in which to complete the exam.  Once starting the exam you have a 24-hour clock.</a:t>
            </a:r>
          </a:p>
          <a:p>
            <a:pPr marL="0" indent="0" defTabSz="740663">
              <a:lnSpc>
                <a:spcPct val="115000"/>
              </a:lnSpc>
              <a:buSzTx/>
              <a:buNone/>
              <a:defRPr sz="1944" i="1">
                <a:solidFill>
                  <a:srgbClr val="003262"/>
                </a:solidFill>
                <a:latin typeface="FreightText Pro"/>
                <a:ea typeface="FreightText Pro"/>
                <a:cs typeface="FreightText Pro"/>
                <a:sym typeface="FreightText Pro"/>
              </a:defRPr>
            </a:pPr>
            <a:r>
              <a:t>Please complete the “student evaluation” site when it is convenient for you (before 12/14).</a:t>
            </a:r>
          </a:p>
          <a:p>
            <a:pPr marL="0" indent="0" defTabSz="740663">
              <a:lnSpc>
                <a:spcPct val="115000"/>
              </a:lnSpc>
              <a:buSzTx/>
              <a:buNone/>
              <a:defRPr sz="1944" i="1">
                <a:solidFill>
                  <a:srgbClr val="003262"/>
                </a:solidFill>
                <a:latin typeface="FreightText Pro"/>
                <a:ea typeface="FreightText Pro"/>
                <a:cs typeface="FreightText Pro"/>
                <a:sym typeface="FreightText Pro"/>
              </a:defRPr>
            </a:pPr>
            <a:r>
              <a:t>Good luck!</a:t>
            </a:r>
          </a:p>
          <a:p>
            <a:pPr marL="0" indent="0" defTabSz="740663">
              <a:lnSpc>
                <a:spcPct val="115000"/>
              </a:lnSpc>
              <a:buSzTx/>
              <a:buNone/>
              <a:defRPr sz="1944" i="1">
                <a:solidFill>
                  <a:srgbClr val="003262"/>
                </a:solidFill>
                <a:latin typeface="FreightText Pro"/>
                <a:ea typeface="FreightText Pro"/>
                <a:cs typeface="FreightText Pro"/>
                <a:sym typeface="FreightText Pro"/>
              </a:defRPr>
            </a:pPr>
            <a:endParaRPr/>
          </a:p>
          <a:p>
            <a:pPr marL="0" indent="0" defTabSz="740663">
              <a:lnSpc>
                <a:spcPct val="115000"/>
              </a:lnSpc>
              <a:spcBef>
                <a:spcPts val="1200"/>
              </a:spcBef>
              <a:buSzTx/>
              <a:buNone/>
              <a:defRPr sz="1458">
                <a:solidFill>
                  <a:srgbClr val="000000"/>
                </a:solidFill>
                <a:latin typeface="Roboto"/>
                <a:ea typeface="Roboto"/>
                <a:cs typeface="Roboto"/>
                <a:sym typeface="Roboto"/>
              </a:defRPr>
            </a:pPr>
            <a:r>
              <a:t>If you need an </a:t>
            </a:r>
            <a:r>
              <a:rPr u="sng"/>
              <a:t>extension</a:t>
            </a:r>
            <a:r>
              <a:t> please email your request </a:t>
            </a:r>
            <a:r>
              <a:rPr b="1"/>
              <a:t>asap </a:t>
            </a:r>
            <a:r>
              <a:t>all instructors &amp; TAs!</a:t>
            </a:r>
          </a:p>
        </p:txBody>
      </p:sp>
      <p:pic>
        <p:nvPicPr>
          <p:cNvPr id="145" name="Image" descr="Image"/>
          <p:cNvPicPr>
            <a:picLocks noChangeAspect="1"/>
          </p:cNvPicPr>
          <p:nvPr/>
        </p:nvPicPr>
        <p:blipFill>
          <a:blip r:embed="rId2">
            <a:extLst/>
          </a:blip>
          <a:stretch>
            <a:fillRect/>
          </a:stretch>
        </p:blipFill>
        <p:spPr>
          <a:xfrm rot="21008421">
            <a:off x="86458" y="3917256"/>
            <a:ext cx="537216" cy="53721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21;p19"/>
          <p:cNvSpPr txBox="1">
            <a:spLocks noGrp="1"/>
          </p:cNvSpPr>
          <p:nvPr>
            <p:ph type="title"/>
          </p:nvPr>
        </p:nvSpPr>
        <p:spPr>
          <a:xfrm>
            <a:off x="311699" y="410000"/>
            <a:ext cx="8520602" cy="607801"/>
          </a:xfrm>
          <a:prstGeom prst="rect">
            <a:avLst/>
          </a:prstGeom>
        </p:spPr>
        <p:txBody>
          <a:bodyPr>
            <a:normAutofit fontScale="90000"/>
          </a:bodyPr>
          <a:lstStyle>
            <a:lvl1pPr>
              <a:defRPr>
                <a:latin typeface="Freight Sans Bold"/>
                <a:ea typeface="Freight Sans Bold"/>
                <a:cs typeface="Freight Sans Bold"/>
                <a:sym typeface="Freight Sans Bold"/>
              </a:defRPr>
            </a:lvl1pPr>
          </a:lstStyle>
          <a:p>
            <a:r>
              <a:t>2  Assignment Review</a:t>
            </a:r>
          </a:p>
        </p:txBody>
      </p:sp>
      <p:sp>
        <p:nvSpPr>
          <p:cNvPr id="148" name="Google Shape;122;p19"/>
          <p:cNvSpPr txBox="1">
            <a:spLocks noGrp="1"/>
          </p:cNvSpPr>
          <p:nvPr>
            <p:ph type="body" idx="4294967295"/>
          </p:nvPr>
        </p:nvSpPr>
        <p:spPr>
          <a:xfrm>
            <a:off x="311699" y="1229875"/>
            <a:ext cx="8520602" cy="3339001"/>
          </a:xfrm>
          <a:prstGeom prst="rect">
            <a:avLst/>
          </a:prstGeom>
        </p:spPr>
        <p:txBody>
          <a:bodyPr/>
          <a:lstStyle>
            <a:lvl1pPr marL="0" indent="0">
              <a:lnSpc>
                <a:spcPct val="115000"/>
              </a:lnSpc>
              <a:buSzTx/>
              <a:buNone/>
              <a:defRPr sz="2400"/>
            </a:lvl1pPr>
          </a:lstStyle>
          <a:p>
            <a:r>
              <a:t>Discussion: What did you learn from the previous home-works, such as the election data?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33;p21"/>
          <p:cNvSpPr txBox="1">
            <a:spLocks noGrp="1"/>
          </p:cNvSpPr>
          <p:nvPr>
            <p:ph type="body" idx="4294967295"/>
          </p:nvPr>
        </p:nvSpPr>
        <p:spPr>
          <a:xfrm>
            <a:off x="311699" y="1179075"/>
            <a:ext cx="8520602" cy="3780226"/>
          </a:xfrm>
          <a:prstGeom prst="rect">
            <a:avLst/>
          </a:prstGeom>
        </p:spPr>
        <p:txBody>
          <a:bodyPr>
            <a:normAutofit fontScale="92500" lnSpcReduction="10000"/>
          </a:bodyPr>
          <a:lstStyle/>
          <a:p>
            <a:pPr marL="0" indent="0" defTabSz="685800">
              <a:lnSpc>
                <a:spcPct val="115000"/>
              </a:lnSpc>
              <a:buSzTx/>
              <a:buNone/>
              <a:defRPr sz="1350"/>
            </a:pPr>
            <a:r>
              <a:rPr sz="1950"/>
              <a:t>Think about an analysis as a </a:t>
            </a:r>
            <a:r>
              <a:rPr sz="1950">
                <a:solidFill>
                  <a:schemeClr val="accent3"/>
                </a:solidFill>
                <a:latin typeface="Freight Sans Bold"/>
                <a:ea typeface="Freight Sans Bold"/>
                <a:cs typeface="Freight Sans Bold"/>
                <a:sym typeface="Freight Sans Bold"/>
              </a:rPr>
              <a:t>series of dataset transformations … why?</a:t>
            </a:r>
          </a:p>
          <a:p>
            <a:pPr marL="0" indent="0" defTabSz="685800">
              <a:lnSpc>
                <a:spcPct val="115000"/>
              </a:lnSpc>
              <a:spcBef>
                <a:spcPts val="1200"/>
              </a:spcBef>
              <a:buSzTx/>
              <a:buNone/>
              <a:defRPr sz="1950">
                <a:solidFill>
                  <a:schemeClr val="accent3"/>
                </a:solidFill>
                <a:latin typeface="Freight Sans Bold"/>
                <a:ea typeface="Freight Sans Bold"/>
                <a:cs typeface="Freight Sans Bold"/>
                <a:sym typeface="Freight Sans Bold"/>
              </a:defRPr>
            </a:pPr>
            <a:r>
              <a:t/>
            </a:r>
            <a:br/>
            <a:r>
              <a:rPr>
                <a:solidFill>
                  <a:srgbClr val="000000"/>
                </a:solidFill>
                <a:latin typeface="Freight Sans Medium"/>
                <a:ea typeface="Freight Sans Medium"/>
                <a:cs typeface="Freight Sans Medium"/>
                <a:sym typeface="Freight Sans Medium"/>
              </a:rPr>
              <a:t>You might filter </a:t>
            </a:r>
            <a:r>
              <a:t>out rows based on conditions</a:t>
            </a:r>
          </a:p>
          <a:p>
            <a:pPr marL="0" indent="0" defTabSz="685800">
              <a:lnSpc>
                <a:spcPct val="115000"/>
              </a:lnSpc>
              <a:spcBef>
                <a:spcPts val="1200"/>
              </a:spcBef>
              <a:buSzTx/>
              <a:buNone/>
              <a:defRPr sz="1950">
                <a:solidFill>
                  <a:srgbClr val="000000"/>
                </a:solidFill>
              </a:defRPr>
            </a:pPr>
            <a:r>
              <a:t>You might </a:t>
            </a:r>
            <a:r>
              <a:rPr>
                <a:solidFill>
                  <a:schemeClr val="accent3"/>
                </a:solidFill>
                <a:latin typeface="Freight Sans Bold"/>
                <a:ea typeface="Freight Sans Bold"/>
                <a:cs typeface="Freight Sans Bold"/>
                <a:sym typeface="Freight Sans Bold"/>
              </a:rPr>
              <a:t>create new columns</a:t>
            </a:r>
          </a:p>
          <a:p>
            <a:pPr marL="0" indent="0" defTabSz="685800">
              <a:lnSpc>
                <a:spcPct val="115000"/>
              </a:lnSpc>
              <a:spcBef>
                <a:spcPts val="1200"/>
              </a:spcBef>
              <a:buSzTx/>
              <a:buNone/>
              <a:defRPr sz="1950">
                <a:solidFill>
                  <a:srgbClr val="000000"/>
                </a:solidFill>
              </a:defRPr>
            </a:pPr>
            <a:r>
              <a:t>You might </a:t>
            </a:r>
            <a:r>
              <a:rPr>
                <a:solidFill>
                  <a:schemeClr val="accent3"/>
                </a:solidFill>
                <a:latin typeface="Freight Sans Bold"/>
                <a:ea typeface="Freight Sans Bold"/>
                <a:cs typeface="Freight Sans Bold"/>
                <a:sym typeface="Freight Sans Bold"/>
              </a:rPr>
              <a:t>aggregate </a:t>
            </a:r>
            <a:r>
              <a:t>or </a:t>
            </a:r>
            <a:r>
              <a:rPr>
                <a:solidFill>
                  <a:schemeClr val="accent3"/>
                </a:solidFill>
                <a:latin typeface="Freight Sans Bold"/>
                <a:ea typeface="Freight Sans Bold"/>
                <a:cs typeface="Freight Sans Bold"/>
                <a:sym typeface="Freight Sans Bold"/>
              </a:rPr>
              <a:t>collapse by groups</a:t>
            </a:r>
          </a:p>
          <a:p>
            <a:pPr marL="0" indent="0" defTabSz="685800">
              <a:lnSpc>
                <a:spcPct val="115000"/>
              </a:lnSpc>
              <a:spcBef>
                <a:spcPts val="1200"/>
              </a:spcBef>
              <a:buSzTx/>
              <a:buNone/>
              <a:defRPr sz="1950">
                <a:solidFill>
                  <a:srgbClr val="000000"/>
                </a:solidFill>
              </a:defRPr>
            </a:pPr>
            <a:r>
              <a:t>You might </a:t>
            </a:r>
            <a:r>
              <a:rPr>
                <a:solidFill>
                  <a:schemeClr val="accent3"/>
                </a:solidFill>
                <a:latin typeface="Freight Sans Bold"/>
                <a:ea typeface="Freight Sans Bold"/>
                <a:cs typeface="Freight Sans Bold"/>
                <a:sym typeface="Freight Sans Bold"/>
              </a:rPr>
              <a:t>join two datasets together</a:t>
            </a:r>
          </a:p>
          <a:p>
            <a:pPr marL="0" indent="0" defTabSz="685800">
              <a:lnSpc>
                <a:spcPct val="115000"/>
              </a:lnSpc>
              <a:spcBef>
                <a:spcPts val="1200"/>
              </a:spcBef>
              <a:buSzTx/>
              <a:buNone/>
              <a:defRPr sz="1950">
                <a:solidFill>
                  <a:srgbClr val="003262"/>
                </a:solidFill>
              </a:defRPr>
            </a:pPr>
            <a:endParaRPr>
              <a:latin typeface="Freight Sans Bold"/>
              <a:ea typeface="Freight Sans Bold"/>
              <a:cs typeface="Freight Sans Bold"/>
              <a:sym typeface="Freight Sans Bold"/>
            </a:endParaRPr>
          </a:p>
          <a:p>
            <a:pPr marL="0" indent="0" defTabSz="685800">
              <a:lnSpc>
                <a:spcPct val="115000"/>
              </a:lnSpc>
              <a:spcBef>
                <a:spcPts val="1200"/>
              </a:spcBef>
              <a:buSzTx/>
              <a:buNone/>
              <a:defRPr sz="1950">
                <a:solidFill>
                  <a:srgbClr val="003262"/>
                </a:solidFill>
              </a:defRPr>
            </a:pPr>
            <a:r>
              <a:rPr>
                <a:latin typeface="Freight Sans Bold"/>
                <a:ea typeface="Freight Sans Bold"/>
                <a:cs typeface="Freight Sans Bold"/>
                <a:sym typeface="Freight Sans Bold"/>
              </a:rPr>
              <a:t>The next slide is an example of how our commands can include/exclude data, using SQL and Venn diagrams to demonstrate.</a:t>
            </a:r>
          </a:p>
        </p:txBody>
      </p:sp>
      <p:sp>
        <p:nvSpPr>
          <p:cNvPr id="151" name="Google Shape;134;p21"/>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3  Pandas </a:t>
            </a:r>
            <a:r>
              <a:rPr>
                <a:latin typeface="Freight Sans Medium"/>
                <a:ea typeface="Freight Sans Medium"/>
                <a:cs typeface="Freight Sans Medium"/>
                <a:sym typeface="Freight Sans Medium"/>
              </a:rPr>
              <a:t>| Analysis Design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Google Shape;139;p22"/>
          <p:cNvSpPr txBox="1">
            <a:spLocks noGrp="1"/>
          </p:cNvSpPr>
          <p:nvPr>
            <p:ph type="title"/>
          </p:nvPr>
        </p:nvSpPr>
        <p:spPr>
          <a:xfrm>
            <a:off x="210099" y="168700"/>
            <a:ext cx="1868828" cy="1415689"/>
          </a:xfrm>
          <a:prstGeom prst="rect">
            <a:avLst/>
          </a:prstGeom>
        </p:spPr>
        <p:txBody>
          <a:bodyPr>
            <a:normAutofit fontScale="90000"/>
          </a:bodyPr>
          <a:lstStyle/>
          <a:p>
            <a:pPr>
              <a:defRPr>
                <a:latin typeface="Freight Sans Bold"/>
                <a:ea typeface="Freight Sans Bold"/>
                <a:cs typeface="Freight Sans Bold"/>
                <a:sym typeface="Freight Sans Bold"/>
              </a:defRPr>
            </a:pPr>
            <a:r>
              <a:t>3 Pandas </a:t>
            </a:r>
            <a:r>
              <a:rPr>
                <a:latin typeface="Freight Sans Medium"/>
                <a:ea typeface="Freight Sans Medium"/>
                <a:cs typeface="Freight Sans Medium"/>
                <a:sym typeface="Freight Sans Medium"/>
              </a:rPr>
              <a:t>|</a:t>
            </a:r>
          </a:p>
          <a:p>
            <a:pPr>
              <a:defRPr>
                <a:latin typeface="Freight Sans Bold"/>
                <a:ea typeface="Freight Sans Bold"/>
                <a:cs typeface="Freight Sans Bold"/>
                <a:sym typeface="Freight Sans Bold"/>
              </a:defRPr>
            </a:pPr>
            <a:r>
              <a:rPr>
                <a:latin typeface="Freight Sans Medium"/>
                <a:ea typeface="Freight Sans Medium"/>
                <a:cs typeface="Freight Sans Medium"/>
                <a:sym typeface="Freight Sans Medium"/>
              </a:rPr>
              <a:t>Join Types - Discuss</a:t>
            </a:r>
          </a:p>
        </p:txBody>
      </p:sp>
      <p:pic>
        <p:nvPicPr>
          <p:cNvPr id="154" name="SQLJoins.png" descr="SQLJoins.png"/>
          <p:cNvPicPr>
            <a:picLocks noChangeAspect="1"/>
          </p:cNvPicPr>
          <p:nvPr/>
        </p:nvPicPr>
        <p:blipFill>
          <a:blip r:embed="rId2">
            <a:extLst/>
          </a:blip>
          <a:stretch>
            <a:fillRect/>
          </a:stretch>
        </p:blipFill>
        <p:spPr>
          <a:xfrm>
            <a:off x="2374152" y="0"/>
            <a:ext cx="6656296" cy="51435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Google Shape;139;p22"/>
          <p:cNvSpPr txBox="1">
            <a:spLocks noGrp="1"/>
          </p:cNvSpPr>
          <p:nvPr>
            <p:ph type="title"/>
          </p:nvPr>
        </p:nvSpPr>
        <p:spPr>
          <a:xfrm>
            <a:off x="210099" y="168700"/>
            <a:ext cx="1868828" cy="1415689"/>
          </a:xfrm>
          <a:prstGeom prst="rect">
            <a:avLst/>
          </a:prstGeom>
        </p:spPr>
        <p:txBody>
          <a:bodyPr>
            <a:normAutofit fontScale="90000"/>
          </a:bodyPr>
          <a:lstStyle/>
          <a:p>
            <a:pPr>
              <a:defRPr>
                <a:latin typeface="Freight Sans Bold"/>
                <a:ea typeface="Freight Sans Bold"/>
                <a:cs typeface="Freight Sans Bold"/>
                <a:sym typeface="Freight Sans Bold"/>
              </a:defRPr>
            </a:pPr>
            <a:r>
              <a:rPr dirty="0"/>
              <a:t>3 Pandas </a:t>
            </a:r>
            <a:r>
              <a:rPr dirty="0">
                <a:latin typeface="Freight Sans Medium"/>
                <a:ea typeface="Freight Sans Medium"/>
                <a:cs typeface="Freight Sans Medium"/>
                <a:sym typeface="Freight Sans Medium"/>
              </a:rPr>
              <a:t>|</a:t>
            </a:r>
          </a:p>
          <a:p>
            <a:pPr>
              <a:defRPr>
                <a:latin typeface="Freight Sans Bold"/>
                <a:ea typeface="Freight Sans Bold"/>
                <a:cs typeface="Freight Sans Bold"/>
                <a:sym typeface="Freight Sans Bold"/>
              </a:defRPr>
            </a:pPr>
            <a:r>
              <a:rPr dirty="0">
                <a:latin typeface="Freight Sans Medium"/>
                <a:ea typeface="Freight Sans Medium"/>
                <a:cs typeface="Freight Sans Medium"/>
                <a:sym typeface="Freight Sans Medium"/>
              </a:rPr>
              <a:t>Join Types </a:t>
            </a:r>
            <a:r>
              <a:rPr lang="mr-IN" dirty="0" smtClean="0">
                <a:latin typeface="Freight Sans Medium"/>
                <a:ea typeface="Freight Sans Medium"/>
                <a:cs typeface="Freight Sans Medium"/>
                <a:sym typeface="Freight Sans Medium"/>
              </a:rPr>
              <a:t>–</a:t>
            </a:r>
            <a:r>
              <a:rPr dirty="0" smtClean="0">
                <a:latin typeface="Freight Sans Medium"/>
                <a:ea typeface="Freight Sans Medium"/>
                <a:cs typeface="Freight Sans Medium"/>
                <a:sym typeface="Freight Sans Medium"/>
              </a:rPr>
              <a:t> </a:t>
            </a:r>
            <a:r>
              <a:rPr lang="en-US" dirty="0" smtClean="0">
                <a:latin typeface="Freight Sans Medium"/>
                <a:ea typeface="Freight Sans Medium"/>
                <a:cs typeface="Freight Sans Medium"/>
                <a:sym typeface="Freight Sans Medium"/>
              </a:rPr>
              <a:t>another diagram</a:t>
            </a:r>
            <a:endParaRPr dirty="0">
              <a:latin typeface="Freight Sans Medium"/>
              <a:ea typeface="Freight Sans Medium"/>
              <a:cs typeface="Freight Sans Medium"/>
              <a:sym typeface="Freight Sans Medium"/>
            </a:endParaRPr>
          </a:p>
        </p:txBody>
      </p:sp>
      <p:pic>
        <p:nvPicPr>
          <p:cNvPr id="2" name="Picture 1"/>
          <p:cNvPicPr>
            <a:picLocks noChangeAspect="1"/>
          </p:cNvPicPr>
          <p:nvPr/>
        </p:nvPicPr>
        <p:blipFill>
          <a:blip r:embed="rId2"/>
          <a:stretch>
            <a:fillRect/>
          </a:stretch>
        </p:blipFill>
        <p:spPr>
          <a:xfrm>
            <a:off x="2352304" y="433484"/>
            <a:ext cx="6649590" cy="3983808"/>
          </a:xfrm>
          <a:prstGeom prst="rect">
            <a:avLst/>
          </a:prstGeom>
        </p:spPr>
      </p:pic>
      <p:sp>
        <p:nvSpPr>
          <p:cNvPr id="3" name="TextBox 2"/>
          <p:cNvSpPr txBox="1"/>
          <p:nvPr/>
        </p:nvSpPr>
        <p:spPr>
          <a:xfrm>
            <a:off x="1979628" y="4581427"/>
            <a:ext cx="576760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www.shanelynn.ie</a:t>
            </a:r>
            <a:r>
              <a:rPr lang="en-US" dirty="0"/>
              <a:t>/merge-join-dataframes-python-pandas-index-1/</a:t>
            </a:r>
            <a:endParaRPr kumimoji="0" lang="en-US" sz="1400" b="0" i="0" u="none" strike="noStrike" cap="none" spc="0" normalizeH="0" baseline="0" dirty="0">
              <a:ln>
                <a:noFill/>
              </a:ln>
              <a:solidFill>
                <a:srgbClr val="2A3990"/>
              </a:solidFill>
              <a:effectLst/>
              <a:uFillTx/>
              <a:latin typeface="+mj-lt"/>
              <a:ea typeface="+mj-ea"/>
              <a:cs typeface="+mj-cs"/>
              <a:sym typeface="Arial"/>
            </a:endParaRPr>
          </a:p>
        </p:txBody>
      </p:sp>
    </p:spTree>
    <p:extLst>
      <p:ext uri="{BB962C8B-B14F-4D97-AF65-F5344CB8AC3E}">
        <p14:creationId xmlns:p14="http://schemas.microsoft.com/office/powerpoint/2010/main" val="113686864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45;p23"/>
          <p:cNvSpPr txBox="1">
            <a:spLocks noGrp="1"/>
          </p:cNvSpPr>
          <p:nvPr>
            <p:ph type="title"/>
          </p:nvPr>
        </p:nvSpPr>
        <p:spPr>
          <a:xfrm>
            <a:off x="311699" y="410000"/>
            <a:ext cx="8520602" cy="607801"/>
          </a:xfrm>
          <a:prstGeom prst="rect">
            <a:avLst/>
          </a:prstGeom>
        </p:spPr>
        <p:txBody>
          <a:bodyPr>
            <a:normAutofit fontScale="90000"/>
          </a:bodyPr>
          <a:lstStyle/>
          <a:p>
            <a:pPr>
              <a:defRPr>
                <a:latin typeface="Freight Sans Bold"/>
                <a:ea typeface="Freight Sans Bold"/>
                <a:cs typeface="Freight Sans Bold"/>
                <a:sym typeface="Freight Sans Bold"/>
              </a:defRPr>
            </a:pPr>
            <a:r>
              <a:t>3 Pandas </a:t>
            </a:r>
            <a:r>
              <a:rPr>
                <a:latin typeface="Freight Sans Medium"/>
                <a:ea typeface="Freight Sans Medium"/>
                <a:cs typeface="Freight Sans Medium"/>
                <a:sym typeface="Freight Sans Medium"/>
              </a:rPr>
              <a:t>| Some Functions</a:t>
            </a:r>
          </a:p>
        </p:txBody>
      </p:sp>
      <p:sp>
        <p:nvSpPr>
          <p:cNvPr id="157" name="Google Shape;146;p23"/>
          <p:cNvSpPr txBox="1">
            <a:spLocks noGrp="1"/>
          </p:cNvSpPr>
          <p:nvPr>
            <p:ph type="body" sz="quarter" idx="4294967295"/>
          </p:nvPr>
        </p:nvSpPr>
        <p:spPr>
          <a:xfrm>
            <a:off x="311699" y="1229875"/>
            <a:ext cx="2813142" cy="3339001"/>
          </a:xfrm>
          <a:prstGeom prst="rect">
            <a:avLst/>
          </a:prstGeom>
        </p:spPr>
        <p:txBody>
          <a:bodyPr/>
          <a:lstStyle/>
          <a:p>
            <a:pPr marL="457200">
              <a:lnSpc>
                <a:spcPct val="130000"/>
              </a:lnSpc>
              <a:buSzPts val="2500"/>
              <a:defRPr sz="2500"/>
            </a:pPr>
            <a:r>
              <a:t>groupby()</a:t>
            </a:r>
          </a:p>
          <a:p>
            <a:pPr marL="457200">
              <a:lnSpc>
                <a:spcPct val="130000"/>
              </a:lnSpc>
              <a:buSzPts val="2500"/>
              <a:defRPr sz="2500"/>
            </a:pPr>
            <a:r>
              <a:t>cut()</a:t>
            </a:r>
          </a:p>
          <a:p>
            <a:pPr marL="457200">
              <a:lnSpc>
                <a:spcPct val="130000"/>
              </a:lnSpc>
              <a:buSzPts val="2500"/>
              <a:defRPr sz="2500"/>
            </a:pPr>
            <a:r>
              <a:t>agg()</a:t>
            </a:r>
          </a:p>
          <a:p>
            <a:pPr marL="457200">
              <a:lnSpc>
                <a:spcPct val="130000"/>
              </a:lnSpc>
              <a:buSzPts val="2500"/>
              <a:defRPr sz="2500"/>
            </a:pPr>
            <a:r>
              <a:t>apply()</a:t>
            </a:r>
          </a:p>
          <a:p>
            <a:pPr marL="457200">
              <a:lnSpc>
                <a:spcPct val="130000"/>
              </a:lnSpc>
              <a:buSzPts val="2500"/>
              <a:defRPr sz="2500"/>
            </a:pPr>
            <a:r>
              <a:t>reset_index()</a:t>
            </a:r>
          </a:p>
          <a:p>
            <a:pPr marL="457200">
              <a:lnSpc>
                <a:spcPct val="130000"/>
              </a:lnSpc>
              <a:buSzPts val="2500"/>
              <a:defRPr sz="2500"/>
            </a:pPr>
            <a:r>
              <a:t>pivot()</a:t>
            </a:r>
          </a:p>
        </p:txBody>
      </p:sp>
      <p:sp>
        <p:nvSpPr>
          <p:cNvPr id="158" name="Google Shape;146;p23"/>
          <p:cNvSpPr txBox="1"/>
          <p:nvPr/>
        </p:nvSpPr>
        <p:spPr>
          <a:xfrm>
            <a:off x="4185199" y="1229875"/>
            <a:ext cx="4658115" cy="1336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lvl1pPr defTabSz="813816">
              <a:lnSpc>
                <a:spcPct val="115000"/>
              </a:lnSpc>
              <a:defRPr sz="1869" i="1">
                <a:solidFill>
                  <a:srgbClr val="434343"/>
                </a:solidFill>
                <a:latin typeface="FreightText Pro"/>
                <a:ea typeface="FreightText Pro"/>
                <a:cs typeface="FreightText Pro"/>
                <a:sym typeface="FreightText Pro"/>
              </a:defRPr>
            </a:lvl1pPr>
          </a:lstStyle>
          <a:p>
            <a:r>
              <a:t>There’s an example of “groupby” on the next slide to suggest how we create the data, group those data, and then start to review/analyze them.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p:cNvSpPr/>
          <p:nvPr/>
        </p:nvSpPr>
        <p:spPr>
          <a:xfrm>
            <a:off x="63500" y="3768464"/>
            <a:ext cx="9017000" cy="1270001"/>
          </a:xfrm>
          <a:prstGeom prst="rect">
            <a:avLst/>
          </a:prstGeom>
          <a:solidFill>
            <a:srgbClr val="FFFFFF"/>
          </a:solidFill>
          <a:ln w="25400">
            <a:solidFill>
              <a:srgbClr val="00A598"/>
            </a:solidFill>
          </a:ln>
        </p:spPr>
        <p:txBody>
          <a:bodyPr lIns="0" tIns="0" rIns="0" bIns="0"/>
          <a:lstStyle/>
          <a:p>
            <a:endParaRPr/>
          </a:p>
        </p:txBody>
      </p:sp>
      <p:sp>
        <p:nvSpPr>
          <p:cNvPr id="161" name="Rectangle"/>
          <p:cNvSpPr/>
          <p:nvPr/>
        </p:nvSpPr>
        <p:spPr>
          <a:xfrm>
            <a:off x="50800" y="2139950"/>
            <a:ext cx="9038630" cy="1539082"/>
          </a:xfrm>
          <a:prstGeom prst="rect">
            <a:avLst/>
          </a:prstGeom>
          <a:solidFill>
            <a:srgbClr val="FFFFFF"/>
          </a:solidFill>
          <a:ln w="25400">
            <a:solidFill>
              <a:srgbClr val="ED4E35"/>
            </a:solidFill>
          </a:ln>
        </p:spPr>
        <p:txBody>
          <a:bodyPr lIns="0" tIns="0" rIns="0" bIns="0"/>
          <a:lstStyle/>
          <a:p>
            <a:endParaRPr/>
          </a:p>
        </p:txBody>
      </p:sp>
      <p:sp>
        <p:nvSpPr>
          <p:cNvPr id="162" name="Rectangle"/>
          <p:cNvSpPr/>
          <p:nvPr/>
        </p:nvSpPr>
        <p:spPr>
          <a:xfrm>
            <a:off x="38100" y="69850"/>
            <a:ext cx="9067800" cy="1980667"/>
          </a:xfrm>
          <a:prstGeom prst="rect">
            <a:avLst/>
          </a:prstGeom>
          <a:solidFill>
            <a:srgbClr val="FFFFFF"/>
          </a:solidFill>
          <a:ln w="25400">
            <a:solidFill>
              <a:schemeClr val="accent1"/>
            </a:solidFill>
          </a:ln>
        </p:spPr>
        <p:txBody>
          <a:bodyPr lIns="0" tIns="0" rIns="0" bIns="0"/>
          <a:lstStyle/>
          <a:p>
            <a:endParaRPr/>
          </a:p>
        </p:txBody>
      </p:sp>
      <p:sp>
        <p:nvSpPr>
          <p:cNvPr id="163" name="import pandas as pd…"/>
          <p:cNvSpPr txBox="1"/>
          <p:nvPr/>
        </p:nvSpPr>
        <p:spPr>
          <a:xfrm>
            <a:off x="141337" y="85458"/>
            <a:ext cx="8861326" cy="2374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latin typeface="Courier"/>
                <a:ea typeface="Courier"/>
                <a:cs typeface="Courier"/>
                <a:sym typeface="Courier"/>
              </a:defRPr>
            </a:pPr>
            <a:r>
              <a:t>import pandas as pd</a:t>
            </a:r>
          </a:p>
          <a:p>
            <a:pPr>
              <a:defRPr>
                <a:latin typeface="Courier"/>
                <a:ea typeface="Courier"/>
                <a:cs typeface="Courier"/>
                <a:sym typeface="Courier"/>
              </a:defRPr>
            </a:pPr>
            <a:endParaRPr/>
          </a:p>
          <a:p>
            <a:pPr>
              <a:defRPr>
                <a:latin typeface="Courier"/>
                <a:ea typeface="Courier"/>
                <a:cs typeface="Courier"/>
                <a:sym typeface="Courier"/>
              </a:defRPr>
            </a:pPr>
            <a:r>
              <a:t>raw_data = {‘Group’: [‘Cats’,’Cats’,’Cats’,’Dogs’,’Dogs’,’Dogs’],</a:t>
            </a:r>
          </a:p>
          <a:p>
            <a:pPr>
              <a:defRPr>
                <a:latin typeface="Courier"/>
                <a:ea typeface="Courier"/>
                <a:cs typeface="Courier"/>
                <a:sym typeface="Courier"/>
              </a:defRPr>
            </a:pPr>
            <a:r>
              <a:t>    ‘company’: [‘1st’,’1st’,’2nd’,’1st’,’2nd’,’2nd’,’1st’],</a:t>
            </a:r>
          </a:p>
          <a:p>
            <a:pPr>
              <a:defRPr>
                <a:latin typeface="Courier"/>
                <a:ea typeface="Courier"/>
                <a:cs typeface="Courier"/>
                <a:sym typeface="Courier"/>
              </a:defRPr>
            </a:pPr>
            <a:r>
              <a:t>    ‘name’: [‘Tom’, ‘Jane’, ‘Abdul’, ‘Ming’, ‘Jeff’, ‘Toby’],</a:t>
            </a:r>
          </a:p>
          <a:p>
            <a:pPr>
              <a:defRPr>
                <a:latin typeface="Courier"/>
                <a:ea typeface="Courier"/>
                <a:cs typeface="Courier"/>
                <a:sym typeface="Courier"/>
              </a:defRPr>
            </a:pPr>
            <a:r>
              <a:t>    ‘preTestScore’: [5, 5, 4, 3, 4, 5],</a:t>
            </a:r>
          </a:p>
          <a:p>
            <a:pPr>
              <a:defRPr>
                <a:latin typeface="Courier"/>
                <a:ea typeface="Courier"/>
                <a:cs typeface="Courier"/>
                <a:sym typeface="Courier"/>
              </a:defRPr>
            </a:pPr>
            <a:r>
              <a:t>    ‘postTestScore’: [6, 6, 7, 7, 6, 6]}</a:t>
            </a:r>
          </a:p>
          <a:p>
            <a:pPr>
              <a:defRPr>
                <a:latin typeface="Courier"/>
                <a:ea typeface="Courier"/>
                <a:cs typeface="Courier"/>
                <a:sym typeface="Courier"/>
              </a:defRPr>
            </a:pPr>
            <a:r>
              <a:t>df = pd.DataFrame(raw_data, columns=‘Group’,’company’,’name’,’preTestScore’, ’postTestScore’])</a:t>
            </a:r>
          </a:p>
          <a:p>
            <a:pPr>
              <a:defRPr>
                <a:latin typeface="Courier"/>
                <a:ea typeface="Courier"/>
                <a:cs typeface="Courier"/>
                <a:sym typeface="Courier"/>
              </a:defRPr>
            </a:pPr>
            <a:endParaRPr/>
          </a:p>
        </p:txBody>
      </p:sp>
      <p:sp>
        <p:nvSpPr>
          <p:cNvPr id="164" name="groupby_group = df[‘preTestScore’].groupby(df[‘group’])…"/>
          <p:cNvSpPr txBox="1"/>
          <p:nvPr/>
        </p:nvSpPr>
        <p:spPr>
          <a:xfrm>
            <a:off x="154458" y="2180431"/>
            <a:ext cx="5987754" cy="151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latin typeface="Courier"/>
                <a:ea typeface="Courier"/>
                <a:cs typeface="Courier"/>
                <a:sym typeface="Courier"/>
              </a:defRPr>
            </a:pPr>
            <a:r>
              <a:t>groupby_group = df[‘preTestScore’].groupby(df[‘group’])</a:t>
            </a:r>
          </a:p>
          <a:p>
            <a:pPr>
              <a:defRPr>
                <a:latin typeface="Courier"/>
                <a:ea typeface="Courier"/>
                <a:cs typeface="Courier"/>
                <a:sym typeface="Courier"/>
              </a:defRPr>
            </a:pPr>
            <a:r>
              <a:t># use list to see ‘em…</a:t>
            </a:r>
          </a:p>
          <a:p>
            <a:pPr>
              <a:defRPr>
                <a:latin typeface="Courier"/>
                <a:ea typeface="Courier"/>
                <a:cs typeface="Courier"/>
                <a:sym typeface="Courier"/>
              </a:defRPr>
            </a:pPr>
            <a:r>
              <a:t>list(df[‘preTestScore’].groupby(df[‘Group’]))</a:t>
            </a:r>
          </a:p>
          <a:p>
            <a:pPr>
              <a:defRPr>
                <a:latin typeface="Courier"/>
                <a:ea typeface="Courier"/>
                <a:cs typeface="Courier"/>
                <a:sym typeface="Courier"/>
              </a:defRPr>
            </a:pPr>
            <a:endParaRPr/>
          </a:p>
          <a:p>
            <a:pPr>
              <a:defRPr>
                <a:latin typeface="Courier"/>
                <a:ea typeface="Courier"/>
                <a:cs typeface="Courier"/>
                <a:sym typeface="Courier"/>
              </a:defRPr>
            </a:pPr>
            <a:r>
              <a:t># descriptive stats by group</a:t>
            </a:r>
          </a:p>
          <a:p>
            <a:pPr>
              <a:defRPr>
                <a:latin typeface="Courier"/>
                <a:ea typeface="Courier"/>
                <a:cs typeface="Courier"/>
                <a:sym typeface="Courier"/>
              </a:defRPr>
            </a:pPr>
            <a:r>
              <a:t>df[‘preTestScore’].groupby(df[‘Group’]).describe()</a:t>
            </a:r>
          </a:p>
        </p:txBody>
      </p:sp>
      <p:sp>
        <p:nvSpPr>
          <p:cNvPr id="165" name="for name, group in df.groupby(‘Group’):…"/>
          <p:cNvSpPr txBox="1"/>
          <p:nvPr/>
        </p:nvSpPr>
        <p:spPr>
          <a:xfrm>
            <a:off x="136673" y="3755764"/>
            <a:ext cx="4280596" cy="1295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latin typeface="Courier"/>
                <a:ea typeface="Courier"/>
                <a:cs typeface="Courier"/>
                <a:sym typeface="Courier"/>
              </a:defRPr>
            </a:pPr>
            <a:r>
              <a:t>for name, group in df.groupby(‘Group’):</a:t>
            </a:r>
          </a:p>
          <a:p>
            <a:pPr>
              <a:defRPr>
                <a:latin typeface="Courier"/>
                <a:ea typeface="Courier"/>
                <a:cs typeface="Courier"/>
                <a:sym typeface="Courier"/>
              </a:defRPr>
            </a:pPr>
            <a:r>
              <a:t>    #print group name</a:t>
            </a:r>
          </a:p>
          <a:p>
            <a:pPr>
              <a:defRPr>
                <a:latin typeface="Courier"/>
                <a:ea typeface="Courier"/>
                <a:cs typeface="Courier"/>
                <a:sym typeface="Courier"/>
              </a:defRPr>
            </a:pPr>
            <a:r>
              <a:t>    print(name)</a:t>
            </a:r>
          </a:p>
          <a:p>
            <a:pPr>
              <a:defRPr>
                <a:latin typeface="Courier"/>
                <a:ea typeface="Courier"/>
                <a:cs typeface="Courier"/>
                <a:sym typeface="Courier"/>
              </a:defRPr>
            </a:pPr>
            <a:r>
              <a:t>    # print the data of that Group</a:t>
            </a:r>
          </a:p>
          <a:p>
            <a:pPr>
              <a:defRPr>
                <a:latin typeface="Courier"/>
                <a:ea typeface="Courier"/>
                <a:cs typeface="Courier"/>
                <a:sym typeface="Courier"/>
              </a:defRPr>
            </a:pPr>
            <a:r>
              <a:t>    print(group)</a:t>
            </a:r>
          </a:p>
        </p:txBody>
      </p:sp>
      <p:sp>
        <p:nvSpPr>
          <p:cNvPr id="166" name="Create some data and a frame …"/>
          <p:cNvSpPr txBox="1"/>
          <p:nvPr/>
        </p:nvSpPr>
        <p:spPr>
          <a:xfrm>
            <a:off x="7691908" y="123558"/>
            <a:ext cx="1335399" cy="60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BE3E32"/>
                </a:solidFill>
              </a:defRPr>
            </a:lvl1pPr>
          </a:lstStyle>
          <a:p>
            <a:r>
              <a:t>Create some data and a frame … </a:t>
            </a:r>
          </a:p>
        </p:txBody>
      </p:sp>
      <p:sp>
        <p:nvSpPr>
          <p:cNvPr id="167" name="Group and…"/>
          <p:cNvSpPr txBox="1"/>
          <p:nvPr/>
        </p:nvSpPr>
        <p:spPr>
          <a:xfrm>
            <a:off x="7691908" y="2168258"/>
            <a:ext cx="1335399" cy="1213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BE3E32"/>
                </a:solidFill>
              </a:defRPr>
            </a:pPr>
            <a:r>
              <a:t>Group and </a:t>
            </a:r>
          </a:p>
          <a:p>
            <a:pPr>
              <a:defRPr>
                <a:solidFill>
                  <a:srgbClr val="BE3E32"/>
                </a:solidFill>
              </a:defRPr>
            </a:pPr>
            <a:r>
              <a:t>list these</a:t>
            </a:r>
          </a:p>
          <a:p>
            <a:pPr>
              <a:defRPr>
                <a:solidFill>
                  <a:srgbClr val="BE3E32"/>
                </a:solidFill>
              </a:defRPr>
            </a:pPr>
            <a:r>
              <a:t>data to examine.</a:t>
            </a:r>
          </a:p>
          <a:p>
            <a:pPr>
              <a:defRPr>
                <a:solidFill>
                  <a:srgbClr val="BE3E32"/>
                </a:solidFill>
              </a:defRPr>
            </a:pPr>
            <a:endParaRPr/>
          </a:p>
          <a:p>
            <a:pPr>
              <a:defRPr>
                <a:solidFill>
                  <a:srgbClr val="BE3E32"/>
                </a:solidFill>
              </a:defRPr>
            </a:pPr>
            <a:r>
              <a:t>Why not some desc stats, too?</a:t>
            </a:r>
          </a:p>
        </p:txBody>
      </p:sp>
      <p:sp>
        <p:nvSpPr>
          <p:cNvPr id="168" name="Let’s view and…"/>
          <p:cNvSpPr txBox="1"/>
          <p:nvPr/>
        </p:nvSpPr>
        <p:spPr>
          <a:xfrm>
            <a:off x="7691908" y="3885672"/>
            <a:ext cx="1335399" cy="6037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BE3E32"/>
                </a:solidFill>
              </a:defRPr>
            </a:pPr>
            <a:r>
              <a:t>Let’s view and</a:t>
            </a:r>
          </a:p>
          <a:p>
            <a:pPr>
              <a:defRPr>
                <a:solidFill>
                  <a:srgbClr val="BE3E32"/>
                </a:solidFill>
              </a:defRPr>
            </a:pPr>
            <a:r>
              <a:t>perhaps share</a:t>
            </a:r>
          </a:p>
          <a:p>
            <a:pPr>
              <a:defRPr>
                <a:solidFill>
                  <a:srgbClr val="BE3E32"/>
                </a:solidFill>
              </a:defRPr>
            </a:pPr>
            <a:r>
              <a:t>these results.</a:t>
            </a:r>
          </a:p>
        </p:txBody>
      </p:sp>
    </p:spTree>
  </p:cSld>
  <p:clrMapOvr>
    <a:masterClrMapping/>
  </p:clrMapOvr>
  <p:transition spd="med"/>
</p:sld>
</file>

<file path=ppt/theme/theme1.xml><?xml version="1.0" encoding="utf-8"?>
<a:theme xmlns:a="http://schemas.openxmlformats.org/drawingml/2006/main" name="Geometric">
  <a:themeElements>
    <a:clrScheme name="Geometric">
      <a:dk1>
        <a:srgbClr val="2A3990"/>
      </a:dk1>
      <a:lt1>
        <a:srgbClr val="2A3990"/>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eometric">
  <a:themeElements>
    <a:clrScheme name="Geometric">
      <a:dk1>
        <a:srgbClr val="000000"/>
      </a:dk1>
      <a:lt1>
        <a:srgbClr val="FFFFFF"/>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1168</Words>
  <Application>Microsoft Macintosh PowerPoint</Application>
  <PresentationFormat>On-screen Show (16:9)</PresentationFormat>
  <Paragraphs>128</Paragraphs>
  <Slides>19</Slides>
  <Notes>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vt:lpstr>
      <vt:lpstr>Courier</vt:lpstr>
      <vt:lpstr>Freight Sans Bold</vt:lpstr>
      <vt:lpstr>Freight Sans Medium</vt:lpstr>
      <vt:lpstr>FreightSans Pro</vt:lpstr>
      <vt:lpstr>FreightText Pro</vt:lpstr>
      <vt:lpstr>Helvetica</vt:lpstr>
      <vt:lpstr>Helvetica Neue Medium</vt:lpstr>
      <vt:lpstr>Roboto</vt:lpstr>
      <vt:lpstr>Arial</vt:lpstr>
      <vt:lpstr>Geometric</vt:lpstr>
      <vt:lpstr>Class 13 - Advanced Pandas</vt:lpstr>
      <vt:lpstr>Today’s Agenda</vt:lpstr>
      <vt:lpstr>1 Schedule | Projects/exams</vt:lpstr>
      <vt:lpstr>2  Assignment Review</vt:lpstr>
      <vt:lpstr>3  Pandas | Analysis Design</vt:lpstr>
      <vt:lpstr>3 Pandas | Join Types - Discuss</vt:lpstr>
      <vt:lpstr>3 Pandas | Join Types – another diagram</vt:lpstr>
      <vt:lpstr>3 Pandas | Some Functions</vt:lpstr>
      <vt:lpstr>PowerPoint Presentation</vt:lpstr>
      <vt:lpstr>4 Data Vis &amp; Plotting (Overview)</vt:lpstr>
      <vt:lpstr>4  Pulling it All Together | Demo</vt:lpstr>
      <vt:lpstr>5  Project 2 | Preliminary presentation</vt:lpstr>
      <vt:lpstr>5  Grading | Reminder of Breakdown</vt:lpstr>
      <vt:lpstr>5  Project 2 | Grading</vt:lpstr>
      <vt:lpstr>Project 2 |The Team Review</vt:lpstr>
      <vt:lpstr>5  Project 2 | Team Feedback</vt:lpstr>
      <vt:lpstr>6  Final Exam | Logistics</vt:lpstr>
      <vt:lpstr>6  Final Exam | Review</vt:lpstr>
      <vt:lpstr>Thanks!  </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13 - Advanced Pandas</dc:title>
  <cp:lastModifiedBy>Gunnar Kleemann</cp:lastModifiedBy>
  <cp:revision>2</cp:revision>
  <dcterms:modified xsi:type="dcterms:W3CDTF">2018-12-06T22:59:32Z</dcterms:modified>
</cp:coreProperties>
</file>